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3" r:id="rId4"/>
    <p:sldId id="283" r:id="rId5"/>
    <p:sldId id="282" r:id="rId6"/>
    <p:sldId id="280" r:id="rId7"/>
    <p:sldId id="266" r:id="rId8"/>
    <p:sldId id="268" r:id="rId9"/>
    <p:sldId id="275" r:id="rId10"/>
    <p:sldId id="270" r:id="rId11"/>
    <p:sldId id="271" r:id="rId12"/>
    <p:sldId id="272" r:id="rId13"/>
    <p:sldId id="273" r:id="rId14"/>
    <p:sldId id="274" r:id="rId15"/>
    <p:sldId id="285" r:id="rId16"/>
    <p:sldId id="284" r:id="rId17"/>
    <p:sldId id="269" r:id="rId18"/>
    <p:sldId id="258" r:id="rId19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FA3"/>
    <a:srgbClr val="D3DEF5"/>
    <a:srgbClr val="C9D7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Svetlý štýl 1 - zvýrazneni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Stredný štýl 4 - zvýrazneni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4660"/>
  </p:normalViewPr>
  <p:slideViewPr>
    <p:cSldViewPr snapToGrid="0">
      <p:cViewPr varScale="1">
        <p:scale>
          <a:sx n="83" d="100"/>
          <a:sy n="83" d="100"/>
        </p:scale>
        <p:origin x="461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5E601A-E736-E44E-1EA0-89E9AE833A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01745C6-1820-9464-A8F9-879FA69187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2225AAE-8F34-FDFF-D798-FAA030D90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876DF-C1BF-44CD-9675-A7E790647FF4}" type="datetimeFigureOut">
              <a:rPr lang="sk-SK" smtClean="0"/>
              <a:t>11. 9. 2023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79EAC18-16AE-F1FB-8691-88C94D21B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9BF2ACB-2C8C-3B68-62AF-70F476475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A328-DC05-4E61-87BF-A52D226A40C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58654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207C6A-E03A-2B39-E6BC-09B260AB6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5B330B63-64D8-73A0-9EAB-70AD787AED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6F92820-F059-666A-1713-0DF3E29BA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876DF-C1BF-44CD-9675-A7E790647FF4}" type="datetimeFigureOut">
              <a:rPr lang="sk-SK" smtClean="0"/>
              <a:t>11. 9. 2023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B057AEB-39C4-D84F-1BDD-9642A6417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9EF2727-0386-64B2-9156-47B6184F6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A328-DC05-4E61-87BF-A52D226A40C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50047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D13E1EEC-F382-D817-402C-6E86413E75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B71D1861-9E2E-5A72-1CA9-5BA6BEED89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D290F00-2458-4E07-8D76-032385325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876DF-C1BF-44CD-9675-A7E790647FF4}" type="datetimeFigureOut">
              <a:rPr lang="sk-SK" smtClean="0"/>
              <a:t>11. 9. 2023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922A678-13C4-FB71-9C36-DF8BE9A24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9906E4D-0525-31F0-A4AD-9309C6106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A328-DC05-4E61-87BF-A52D226A40C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68164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972038-0123-02F9-E390-9901C16BD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84D8F46-A3D4-33C4-50B8-8D90E0E051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10ACDCE-A265-5A2D-BA4B-AEDD317AE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876DF-C1BF-44CD-9675-A7E790647FF4}" type="datetimeFigureOut">
              <a:rPr lang="sk-SK" smtClean="0"/>
              <a:t>11. 9. 2023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26F201A-C10D-54F0-865E-03D388471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B025DEB-C85E-56A3-A57D-1A350EE34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A328-DC05-4E61-87BF-A52D226A40C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74293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D42EAE-CA45-F897-B3F9-4175A4621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C3C0CD7-3157-4994-15F0-6A96965008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17C629A-A338-55CD-C644-BEAA97EE0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876DF-C1BF-44CD-9675-A7E790647FF4}" type="datetimeFigureOut">
              <a:rPr lang="sk-SK" smtClean="0"/>
              <a:t>11. 9. 2023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8F11E069-4BE7-459A-B521-3F5C2823A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0346626-4F28-C136-D0F0-589CF22C2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A328-DC05-4E61-87BF-A52D226A40C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82474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29ABD6-16E1-EF4A-7AE3-1746E918F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85A45AC-E0BD-4F5B-DC94-A47695F957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108C8E23-C217-AF95-F0BB-90BDBB5A7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776B49A7-4707-1846-D948-A44019423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876DF-C1BF-44CD-9675-A7E790647FF4}" type="datetimeFigureOut">
              <a:rPr lang="sk-SK" smtClean="0"/>
              <a:t>11. 9. 2023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E7633A24-B56C-44C4-EF64-DFBDEBA91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57BCC348-EA68-B7D1-2E72-CDB4577B6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A328-DC05-4E61-87BF-A52D226A40C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1014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9FD1DF-76A5-5C41-0AE3-795C85B15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FEDE9BF-279B-D03E-E7AC-760A7DE2B5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F8773EB3-EFE4-00F9-69DC-093EEB90C9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A914B39-C40C-7D95-0AFE-D57233DB16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C64AE872-4A88-D325-A63E-F754CC5D24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C8EEF384-4704-55BD-B66B-C80417827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876DF-C1BF-44CD-9675-A7E790647FF4}" type="datetimeFigureOut">
              <a:rPr lang="sk-SK" smtClean="0"/>
              <a:t>11. 9. 2023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A61991E4-9B5F-773C-87BD-84CDD2C81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F64C8F69-063A-234B-1DF1-F0F81DC60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A328-DC05-4E61-87BF-A52D226A40C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2490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2B520E-616A-9E7C-2786-A1ED2CAE7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C68313B4-A16D-0393-C1B9-CC4EE49E5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876DF-C1BF-44CD-9675-A7E790647FF4}" type="datetimeFigureOut">
              <a:rPr lang="sk-SK" smtClean="0"/>
              <a:t>11. 9. 2023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208C1B5C-8B0F-0BB6-BB06-3F5F19493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F347E09C-89FB-78A7-2FD1-A736223AB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A328-DC05-4E61-87BF-A52D226A40C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78489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B5844C56-61DC-2A1C-920C-41E01A2E7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876DF-C1BF-44CD-9675-A7E790647FF4}" type="datetimeFigureOut">
              <a:rPr lang="sk-SK" smtClean="0"/>
              <a:t>11. 9. 2023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18895CD6-FD24-47F0-47F2-6F7F47A34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67820575-7F3A-985D-8EA5-6ED07417B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A328-DC05-4E61-87BF-A52D226A40C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17950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4E18E9-5917-1151-0A6A-7C4FD3F38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945C64A-780B-CCA7-2C32-90EC8C40C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74C686E-D65C-97F2-F047-B21ED480F7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9D7FDF7D-8B99-2971-36F6-B909E17F3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876DF-C1BF-44CD-9675-A7E790647FF4}" type="datetimeFigureOut">
              <a:rPr lang="sk-SK" smtClean="0"/>
              <a:t>11. 9. 2023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77C20D8A-13C4-6A5B-943C-B7BC5DF58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A4F9DE47-137C-B279-C334-CEAEB21C8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A328-DC05-4E61-87BF-A52D226A40C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93289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B4E428-AF1E-F609-631A-9AF4D43E0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824222DE-837B-40FB-781B-7289E73F27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45EAD64-D3D3-4ADC-A272-CCEF4F556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2E908D90-E895-2CB2-275D-6D8A4488E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876DF-C1BF-44CD-9675-A7E790647FF4}" type="datetimeFigureOut">
              <a:rPr lang="sk-SK" smtClean="0"/>
              <a:t>11. 9. 2023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95AA0579-9E7A-4211-71C3-4054F54FE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2A220C47-130B-4483-F77D-C2B6F1356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A328-DC05-4E61-87BF-A52D226A40C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17134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44E895BC-C034-358E-C315-EAB44C745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908E5EA-F887-1A99-DB46-692A2B0C5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2A69BCE-FE76-07D6-D210-5CA8B68ED7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876DF-C1BF-44CD-9675-A7E790647FF4}" type="datetimeFigureOut">
              <a:rPr lang="sk-SK" smtClean="0"/>
              <a:t>11. 9. 2023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4F44D933-8B6E-4DB0-E146-F31A40D846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015BC0D-FA59-C7D0-80ED-DC12D4B74A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EA328-DC05-4E61-87BF-A52D226A40C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791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www.esf.gov.sk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://www.esf.gov.sk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://www.esf.gov.sk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://www.esf.gov.sk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://www.esf.gov.sk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://www.esf.gov.sk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://www.esf.gov.sk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://www.esf.gov.sk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://www.esf.gov.sk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www.esf.gov.sk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://www.esf.gov.sk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://www.esf.gov.sk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://www.esf.gov.sk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://www.esf.gov.sk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://www.esf.gov.sk/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jpeg"/><Relationship Id="rId7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http://www.esf.gov.sk/" TargetMode="External"/><Relationship Id="rId9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hyperlink" Target="http://www.esf.gov.sk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hyperlink" Target="http://www.esf.gov.s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ĺžnik 11">
            <a:extLst>
              <a:ext uri="{FF2B5EF4-FFF2-40B4-BE49-F238E27FC236}">
                <a16:creationId xmlns:a16="http://schemas.microsoft.com/office/drawing/2014/main" id="{11991298-12D9-1292-EA63-A0D398B5177D}"/>
              </a:ext>
            </a:extLst>
          </p:cNvPr>
          <p:cNvSpPr/>
          <p:nvPr/>
        </p:nvSpPr>
        <p:spPr>
          <a:xfrm>
            <a:off x="0" y="1229231"/>
            <a:ext cx="12192000" cy="4059648"/>
          </a:xfrm>
          <a:prstGeom prst="rect">
            <a:avLst/>
          </a:prstGeom>
          <a:gradFill flip="none" rotWithShape="1">
            <a:gsLst>
              <a:gs pos="0">
                <a:srgbClr val="D3DEF5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E4C2C3B-6E3C-A148-8F9F-5D9EE196A9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27649"/>
            <a:ext cx="9144000" cy="1890109"/>
          </a:xfrm>
        </p:spPr>
        <p:txBody>
          <a:bodyPr>
            <a:normAutofit/>
          </a:bodyPr>
          <a:lstStyle/>
          <a:p>
            <a:r>
              <a:rPr lang="it-IT" sz="40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Možnosti </a:t>
            </a:r>
            <a:r>
              <a:rPr lang="sk-SK" sz="40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it-IT" sz="40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ounselingu v rodinnom poradenstve,</a:t>
            </a:r>
            <a:br>
              <a:rPr lang="it-IT" sz="40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k-SK" sz="40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it-IT" sz="40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ilemy a východiská</a:t>
            </a:r>
            <a:endParaRPr lang="sk-SK" sz="4000" b="1" dirty="0">
              <a:solidFill>
                <a:srgbClr val="244FA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D04ABDA-82B1-15A4-99C7-7DB091022E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97713"/>
            <a:ext cx="9144000" cy="1161128"/>
          </a:xfrm>
        </p:spPr>
        <p:txBody>
          <a:bodyPr/>
          <a:lstStyle/>
          <a:p>
            <a:pPr algn="ctr" defTabSz="914400"/>
            <a:r>
              <a:rPr lang="sk-SK" sz="2400" dirty="0">
                <a:solidFill>
                  <a:srgbClr val="244FA3"/>
                </a:solidFill>
              </a:rPr>
              <a:t>Prof. PhDr. Mária </a:t>
            </a:r>
            <a:r>
              <a:rPr lang="sk-SK" sz="2400" dirty="0" err="1">
                <a:solidFill>
                  <a:srgbClr val="244FA3"/>
                </a:solidFill>
              </a:rPr>
              <a:t>Šmidová</a:t>
            </a:r>
            <a:r>
              <a:rPr lang="sk-SK" sz="2400" dirty="0">
                <a:solidFill>
                  <a:srgbClr val="244FA3"/>
                </a:solidFill>
              </a:rPr>
              <a:t>, PhD.</a:t>
            </a:r>
          </a:p>
          <a:p>
            <a:pPr algn="ctr" defTabSz="914400"/>
            <a:r>
              <a:rPr lang="sk-SK" sz="2400" dirty="0">
                <a:solidFill>
                  <a:srgbClr val="244FA3"/>
                </a:solidFill>
              </a:rPr>
              <a:t>Trnavská univerzita</a:t>
            </a:r>
          </a:p>
          <a:p>
            <a:pPr algn="ctr" defTabSz="914400"/>
            <a:endParaRPr lang="sk-SK" sz="2400" dirty="0">
              <a:solidFill>
                <a:srgbClr val="244FA3"/>
              </a:solidFill>
            </a:endParaRP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2BF225D3-9143-3BC6-8199-5B43A01B2FE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231" y="5935611"/>
            <a:ext cx="532793" cy="651560"/>
          </a:xfrm>
          <a:prstGeom prst="rect">
            <a:avLst/>
          </a:prstGeom>
        </p:spPr>
      </p:pic>
      <p:pic>
        <p:nvPicPr>
          <p:cNvPr id="5" name="Obrázek 11" descr="4loga.jpg">
            <a:extLst>
              <a:ext uri="{FF2B5EF4-FFF2-40B4-BE49-F238E27FC236}">
                <a16:creationId xmlns:a16="http://schemas.microsoft.com/office/drawing/2014/main" id="{4D9D9344-7367-3C9C-BF97-834F9D81C0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9138" y="5771636"/>
            <a:ext cx="4850747" cy="1052911"/>
          </a:xfrm>
          <a:prstGeom prst="rect">
            <a:avLst/>
          </a:prstGeom>
        </p:spPr>
      </p:pic>
      <p:sp>
        <p:nvSpPr>
          <p:cNvPr id="6" name="Obdĺžnik 5">
            <a:extLst>
              <a:ext uri="{FF2B5EF4-FFF2-40B4-BE49-F238E27FC236}">
                <a16:creationId xmlns:a16="http://schemas.microsoft.com/office/drawing/2014/main" id="{0476B919-B24A-8F3B-68FE-062A1ADD1967}"/>
              </a:ext>
            </a:extLst>
          </p:cNvPr>
          <p:cNvSpPr/>
          <p:nvPr/>
        </p:nvSpPr>
        <p:spPr>
          <a:xfrm>
            <a:off x="6873332" y="5935611"/>
            <a:ext cx="471528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Tento projekt sa realizuje vďaka podpore z Európskeho sociálneho fondu</a:t>
            </a:r>
          </a:p>
          <a:p>
            <a:pPr defTabSz="914400"/>
            <a:r>
              <a:rPr lang="sk-SK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 Európskeho fondu regionálneho rozvoja v rámci Operačného programu Ľudské zdroje, </a:t>
            </a:r>
            <a:r>
              <a:rPr lang="sk-SK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hlinkClick r:id="rId4"/>
              </a:rPr>
              <a:t>www.esf.gov.sk</a:t>
            </a:r>
            <a:endParaRPr lang="sk-SK" sz="9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Nadpis 1">
            <a:extLst>
              <a:ext uri="{FF2B5EF4-FFF2-40B4-BE49-F238E27FC236}">
                <a16:creationId xmlns:a16="http://schemas.microsoft.com/office/drawing/2014/main" id="{B9E8342D-BE68-FA21-BD95-B919F245CE28}"/>
              </a:ext>
            </a:extLst>
          </p:cNvPr>
          <p:cNvSpPr txBox="1">
            <a:spLocks/>
          </p:cNvSpPr>
          <p:nvPr/>
        </p:nvSpPr>
        <p:spPr>
          <a:xfrm>
            <a:off x="695304" y="462960"/>
            <a:ext cx="1667440" cy="634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20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RODINNÉ </a:t>
            </a:r>
            <a:br>
              <a:rPr lang="sk-SK" sz="20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sk-SK" sz="20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PORADNE</a:t>
            </a:r>
          </a:p>
        </p:txBody>
      </p:sp>
      <p:sp>
        <p:nvSpPr>
          <p:cNvPr id="14" name="Podnadpis 2">
            <a:extLst>
              <a:ext uri="{FF2B5EF4-FFF2-40B4-BE49-F238E27FC236}">
                <a16:creationId xmlns:a16="http://schemas.microsoft.com/office/drawing/2014/main" id="{6A37944E-CEB4-B582-7B44-30D134FF9E09}"/>
              </a:ext>
            </a:extLst>
          </p:cNvPr>
          <p:cNvSpPr txBox="1">
            <a:spLocks/>
          </p:cNvSpPr>
          <p:nvPr/>
        </p:nvSpPr>
        <p:spPr>
          <a:xfrm>
            <a:off x="695304" y="212285"/>
            <a:ext cx="1667440" cy="2770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14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Národný projekt</a:t>
            </a:r>
          </a:p>
        </p:txBody>
      </p:sp>
      <p:sp>
        <p:nvSpPr>
          <p:cNvPr id="15" name="Obdélník 7">
            <a:extLst>
              <a:ext uri="{FF2B5EF4-FFF2-40B4-BE49-F238E27FC236}">
                <a16:creationId xmlns:a16="http://schemas.microsoft.com/office/drawing/2014/main" id="{9882EB8A-EAB7-AA8D-6A3B-95DA5B2DD8A4}"/>
              </a:ext>
            </a:extLst>
          </p:cNvPr>
          <p:cNvSpPr/>
          <p:nvPr/>
        </p:nvSpPr>
        <p:spPr>
          <a:xfrm>
            <a:off x="2076978" y="462960"/>
            <a:ext cx="209653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11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poradensko-psychologické</a:t>
            </a:r>
          </a:p>
          <a:p>
            <a:pPr defTabSz="914400"/>
            <a:r>
              <a:rPr lang="sk-SK" sz="11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služby pre jednotlivcov,</a:t>
            </a:r>
          </a:p>
          <a:p>
            <a:pPr defTabSz="914400"/>
            <a:r>
              <a:rPr lang="sk-SK" sz="11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páry a rodiny</a:t>
            </a:r>
          </a:p>
        </p:txBody>
      </p:sp>
      <p:sp>
        <p:nvSpPr>
          <p:cNvPr id="16" name="BlokTextu 15">
            <a:extLst>
              <a:ext uri="{FF2B5EF4-FFF2-40B4-BE49-F238E27FC236}">
                <a16:creationId xmlns:a16="http://schemas.microsoft.com/office/drawing/2014/main" id="{6419C631-827E-235C-9C82-FE1C912A0B5B}"/>
              </a:ext>
            </a:extLst>
          </p:cNvPr>
          <p:cNvSpPr txBox="1"/>
          <p:nvPr/>
        </p:nvSpPr>
        <p:spPr>
          <a:xfrm>
            <a:off x="4018528" y="486043"/>
            <a:ext cx="26992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sk-SK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Prijímateľ Inštitút pre výskum práce a rodiny v spolupráci s partnerom Ústredie práce, sociálnych vecí a rodiny realizujú</a:t>
            </a:r>
          </a:p>
        </p:txBody>
      </p:sp>
      <p:pic>
        <p:nvPicPr>
          <p:cNvPr id="17" name="Obrázok 16">
            <a:extLst>
              <a:ext uri="{FF2B5EF4-FFF2-40B4-BE49-F238E27FC236}">
                <a16:creationId xmlns:a16="http://schemas.microsoft.com/office/drawing/2014/main" id="{F2B50478-B02C-3E4C-8197-18D1C1A442E2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060" y="124364"/>
            <a:ext cx="1021345" cy="1020941"/>
          </a:xfrm>
          <a:prstGeom prst="rect">
            <a:avLst/>
          </a:prstGeom>
        </p:spPr>
      </p:pic>
      <p:sp>
        <p:nvSpPr>
          <p:cNvPr id="18" name="Podnadpis 2">
            <a:extLst>
              <a:ext uri="{FF2B5EF4-FFF2-40B4-BE49-F238E27FC236}">
                <a16:creationId xmlns:a16="http://schemas.microsoft.com/office/drawing/2014/main" id="{BC3F6C40-5B61-0654-6DF4-7AA089694D79}"/>
              </a:ext>
            </a:extLst>
          </p:cNvPr>
          <p:cNvSpPr txBox="1">
            <a:spLocks/>
          </p:cNvSpPr>
          <p:nvPr/>
        </p:nvSpPr>
        <p:spPr>
          <a:xfrm>
            <a:off x="5280650" y="4940716"/>
            <a:ext cx="1630699" cy="38562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sk-SK" sz="1600" dirty="0">
                <a:solidFill>
                  <a:srgbClr val="244FA3"/>
                </a:solidFill>
              </a:rPr>
              <a:t>13. septembra 2023</a:t>
            </a:r>
          </a:p>
        </p:txBody>
      </p:sp>
    </p:spTree>
    <p:extLst>
      <p:ext uri="{BB962C8B-B14F-4D97-AF65-F5344CB8AC3E}">
        <p14:creationId xmlns:p14="http://schemas.microsoft.com/office/powerpoint/2010/main" val="1023028194"/>
      </p:ext>
    </p:extLst>
  </p:cSld>
  <p:clrMapOvr>
    <a:masterClrMapping/>
  </p:clrMapOvr>
  <p:transition spd="slow">
    <p:strips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dĺžnik 17">
            <a:extLst>
              <a:ext uri="{FF2B5EF4-FFF2-40B4-BE49-F238E27FC236}">
                <a16:creationId xmlns:a16="http://schemas.microsoft.com/office/drawing/2014/main" id="{12BAEB64-0A4A-AE4A-34C2-09B89C8D7CAB}"/>
              </a:ext>
            </a:extLst>
          </p:cNvPr>
          <p:cNvSpPr/>
          <p:nvPr/>
        </p:nvSpPr>
        <p:spPr>
          <a:xfrm>
            <a:off x="0" y="1225226"/>
            <a:ext cx="12192000" cy="5630728"/>
          </a:xfrm>
          <a:prstGeom prst="rect">
            <a:avLst/>
          </a:prstGeom>
          <a:gradFill flip="none" rotWithShape="1">
            <a:gsLst>
              <a:gs pos="0">
                <a:srgbClr val="D3DEF5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7E21544-5DE3-90D7-0783-A4D0FFA1D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29040"/>
            <a:ext cx="10515600" cy="3727443"/>
          </a:xfrm>
        </p:spPr>
        <p:txBody>
          <a:bodyPr>
            <a:normAutofit lnSpcReduction="10000"/>
          </a:bodyPr>
          <a:lstStyle/>
          <a:p>
            <a:pPr marL="0" indent="0" algn="just" fontAlgn="base">
              <a:lnSpc>
                <a:spcPct val="120000"/>
              </a:lnSpc>
              <a:buClr>
                <a:srgbClr val="244FA3"/>
              </a:buClr>
              <a:buNone/>
            </a:pPr>
            <a:r>
              <a:rPr lang="sk-SK" i="1" dirty="0">
                <a:solidFill>
                  <a:schemeClr val="bg2">
                    <a:lumMod val="10000"/>
                  </a:schemeClr>
                </a:solidFill>
              </a:rPr>
              <a:t>Hlavným cieľom rodinných poradní je pomoc rodinám a ich členom s problémami, ktoré súvisia s rodinou a jej vzťahmi. Podpora zdravej rodinnej súdržnosti a </a:t>
            </a:r>
            <a:r>
              <a:rPr lang="sk-SK" i="1" dirty="0">
                <a:solidFill>
                  <a:srgbClr val="FF0000"/>
                </a:solidFill>
              </a:rPr>
              <a:t>mobilizácia vnútorných zdrojov </a:t>
            </a:r>
            <a:r>
              <a:rPr lang="sk-SK" i="1" dirty="0">
                <a:solidFill>
                  <a:schemeClr val="bg2">
                    <a:lumMod val="10000"/>
                  </a:schemeClr>
                </a:solidFill>
              </a:rPr>
              <a:t>smerujúca k spoločným riešeniam problémov a náročných situácií, tak aby si boli jej členovia vzájomnou oporou. Upevňovanie rodinných vzťahov je v pozornosti ROPO aj </a:t>
            </a:r>
            <a:r>
              <a:rPr lang="sk-SK" i="1" dirty="0"/>
              <a:t>s cieľom </a:t>
            </a:r>
            <a:r>
              <a:rPr lang="sk-SK" i="1" dirty="0">
                <a:solidFill>
                  <a:srgbClr val="FF0000"/>
                </a:solidFill>
              </a:rPr>
              <a:t>prevencie </a:t>
            </a:r>
            <a:r>
              <a:rPr lang="sk-SK" i="1" dirty="0">
                <a:solidFill>
                  <a:schemeClr val="bg2">
                    <a:lumMod val="10000"/>
                  </a:schemeClr>
                </a:solidFill>
              </a:rPr>
              <a:t>vzniku problémov a opakovania patologických javov. </a:t>
            </a:r>
          </a:p>
          <a:p>
            <a:pPr marL="0" indent="0" algn="just" fontAlgn="base">
              <a:lnSpc>
                <a:spcPct val="120000"/>
              </a:lnSpc>
              <a:buClr>
                <a:srgbClr val="244FA3"/>
              </a:buClr>
              <a:buNone/>
            </a:pPr>
            <a:r>
              <a:rPr lang="sk-SK" sz="1300" dirty="0">
                <a:solidFill>
                  <a:schemeClr val="bg2">
                    <a:lumMod val="10000"/>
                  </a:schemeClr>
                </a:solidFill>
              </a:rPr>
              <a:t>ŠTANDARDY RODINNÝCH PORADNÍ, 2023</a:t>
            </a: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2520A57-ACE6-45A0-A36B-F94908F1455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328" y="471991"/>
            <a:ext cx="364620" cy="445899"/>
          </a:xfrm>
          <a:prstGeom prst="rect">
            <a:avLst/>
          </a:prstGeom>
        </p:spPr>
      </p:pic>
      <p:pic>
        <p:nvPicPr>
          <p:cNvPr id="8" name="Obrázek 11" descr="4loga.jpg">
            <a:extLst>
              <a:ext uri="{FF2B5EF4-FFF2-40B4-BE49-F238E27FC236}">
                <a16:creationId xmlns:a16="http://schemas.microsoft.com/office/drawing/2014/main" id="{77E96CB3-F7F2-1478-CFAC-D0853BD0AC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57055"/>
            <a:ext cx="3319633" cy="720565"/>
          </a:xfrm>
          <a:prstGeom prst="rect">
            <a:avLst/>
          </a:prstGeom>
        </p:spPr>
      </p:pic>
      <p:sp>
        <p:nvSpPr>
          <p:cNvPr id="9" name="Obdĺžnik 8">
            <a:extLst>
              <a:ext uri="{FF2B5EF4-FFF2-40B4-BE49-F238E27FC236}">
                <a16:creationId xmlns:a16="http://schemas.microsoft.com/office/drawing/2014/main" id="{1BFECAAE-E12B-DC0E-5368-53703C64BCCD}"/>
              </a:ext>
            </a:extLst>
          </p:cNvPr>
          <p:cNvSpPr/>
          <p:nvPr/>
        </p:nvSpPr>
        <p:spPr>
          <a:xfrm>
            <a:off x="9523119" y="453203"/>
            <a:ext cx="22788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Tento projekt sa realizuje vďaka podpore z Európskeho sociálneho fondu a Európskeho fondu regionálneho rozvoja v rámci Operačného programu Ľudské zdroje, </a:t>
            </a:r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hlinkClick r:id="rId4"/>
              </a:rPr>
              <a:t>www.esf.gov.sk</a:t>
            </a:r>
            <a:endParaRPr lang="sk-SK" sz="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03AED1C8-4E33-D0BA-43F7-A8E03ECC5518}"/>
              </a:ext>
            </a:extLst>
          </p:cNvPr>
          <p:cNvSpPr txBox="1">
            <a:spLocks/>
          </p:cNvSpPr>
          <p:nvPr/>
        </p:nvSpPr>
        <p:spPr>
          <a:xfrm>
            <a:off x="729758" y="464354"/>
            <a:ext cx="1667440" cy="511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RODINNÉ </a:t>
            </a:r>
            <a:b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PORADNE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2C0A9A7C-F2AA-19DD-8866-DB770218856F}"/>
              </a:ext>
            </a:extLst>
          </p:cNvPr>
          <p:cNvSpPr txBox="1">
            <a:spLocks/>
          </p:cNvSpPr>
          <p:nvPr/>
        </p:nvSpPr>
        <p:spPr>
          <a:xfrm>
            <a:off x="739908" y="279191"/>
            <a:ext cx="1667440" cy="216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9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Národný projekt</a:t>
            </a:r>
          </a:p>
        </p:txBody>
      </p:sp>
      <p:sp>
        <p:nvSpPr>
          <p:cNvPr id="12" name="Obdélník 7">
            <a:extLst>
              <a:ext uri="{FF2B5EF4-FFF2-40B4-BE49-F238E27FC236}">
                <a16:creationId xmlns:a16="http://schemas.microsoft.com/office/drawing/2014/main" id="{D27BA050-8B06-0762-30F1-08C5D75C6CE8}"/>
              </a:ext>
            </a:extLst>
          </p:cNvPr>
          <p:cNvSpPr/>
          <p:nvPr/>
        </p:nvSpPr>
        <p:spPr>
          <a:xfrm>
            <a:off x="1887987" y="426797"/>
            <a:ext cx="209653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poradensko-psychologické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služby pre jednotlivcov,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páry a rodiny</a:t>
            </a:r>
          </a:p>
        </p:txBody>
      </p:sp>
      <p:pic>
        <p:nvPicPr>
          <p:cNvPr id="14" name="Obrázok 13">
            <a:extLst>
              <a:ext uri="{FF2B5EF4-FFF2-40B4-BE49-F238E27FC236}">
                <a16:creationId xmlns:a16="http://schemas.microsoft.com/office/drawing/2014/main" id="{5A41E98B-ECCC-BC04-EEA8-6AD30A09844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223" y="279191"/>
            <a:ext cx="798745" cy="798429"/>
          </a:xfrm>
          <a:prstGeom prst="rect">
            <a:avLst/>
          </a:prstGeom>
        </p:spPr>
      </p:pic>
      <p:sp>
        <p:nvSpPr>
          <p:cNvPr id="16" name="Nadpis 1">
            <a:extLst>
              <a:ext uri="{FF2B5EF4-FFF2-40B4-BE49-F238E27FC236}">
                <a16:creationId xmlns:a16="http://schemas.microsoft.com/office/drawing/2014/main" id="{391A1F04-4538-23AF-3404-959FC045F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800" y="1368218"/>
            <a:ext cx="10688782" cy="910979"/>
          </a:xfrm>
        </p:spPr>
        <p:txBody>
          <a:bodyPr>
            <a:noAutofit/>
          </a:bodyPr>
          <a:lstStyle/>
          <a:p>
            <a:r>
              <a:rPr lang="it-IT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Možnosti uplatnenia counselingu v rámci pomoci rodinám</a:t>
            </a:r>
          </a:p>
        </p:txBody>
      </p:sp>
      <p:sp>
        <p:nvSpPr>
          <p:cNvPr id="20" name="Podnadpis 2">
            <a:extLst>
              <a:ext uri="{FF2B5EF4-FFF2-40B4-BE49-F238E27FC236}">
                <a16:creationId xmlns:a16="http://schemas.microsoft.com/office/drawing/2014/main" id="{1E4A7BA7-92B9-FC56-03A4-578A9EFE17C3}"/>
              </a:ext>
            </a:extLst>
          </p:cNvPr>
          <p:cNvSpPr txBox="1">
            <a:spLocks/>
          </p:cNvSpPr>
          <p:nvPr/>
        </p:nvSpPr>
        <p:spPr>
          <a:xfrm>
            <a:off x="10165052" y="6386009"/>
            <a:ext cx="1630699" cy="340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sk-SK" sz="1200" dirty="0">
                <a:solidFill>
                  <a:srgbClr val="244FA3"/>
                </a:solidFill>
              </a:rPr>
              <a:t>13. september 2023</a:t>
            </a:r>
          </a:p>
        </p:txBody>
      </p:sp>
    </p:spTree>
    <p:extLst>
      <p:ext uri="{BB962C8B-B14F-4D97-AF65-F5344CB8AC3E}">
        <p14:creationId xmlns:p14="http://schemas.microsoft.com/office/powerpoint/2010/main" val="501126848"/>
      </p:ext>
    </p:extLst>
  </p:cSld>
  <p:clrMapOvr>
    <a:masterClrMapping/>
  </p:clrMapOvr>
  <p:transition spd="slow">
    <p:strips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dĺžnik 17">
            <a:extLst>
              <a:ext uri="{FF2B5EF4-FFF2-40B4-BE49-F238E27FC236}">
                <a16:creationId xmlns:a16="http://schemas.microsoft.com/office/drawing/2014/main" id="{12BAEB64-0A4A-AE4A-34C2-09B89C8D7CAB}"/>
              </a:ext>
            </a:extLst>
          </p:cNvPr>
          <p:cNvSpPr/>
          <p:nvPr/>
        </p:nvSpPr>
        <p:spPr>
          <a:xfrm>
            <a:off x="0" y="1225226"/>
            <a:ext cx="12192000" cy="5630728"/>
          </a:xfrm>
          <a:prstGeom prst="rect">
            <a:avLst/>
          </a:prstGeom>
          <a:gradFill flip="none" rotWithShape="1">
            <a:gsLst>
              <a:gs pos="0">
                <a:srgbClr val="D3DEF5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7E21544-5DE3-90D7-0783-A4D0FFA1D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77843"/>
            <a:ext cx="10515600" cy="3478640"/>
          </a:xfrm>
        </p:spPr>
        <p:txBody>
          <a:bodyPr>
            <a:normAutofit fontScale="85000" lnSpcReduction="10000"/>
          </a:bodyPr>
          <a:lstStyle/>
          <a:p>
            <a:pPr marL="0" indent="0" algn="just" fontAlgn="base">
              <a:lnSpc>
                <a:spcPct val="120000"/>
              </a:lnSpc>
              <a:buClr>
                <a:srgbClr val="244FA3"/>
              </a:buClr>
              <a:buNone/>
            </a:pPr>
            <a:r>
              <a:rPr lang="sk-SK" i="1" dirty="0">
                <a:solidFill>
                  <a:schemeClr val="bg2">
                    <a:lumMod val="10000"/>
                  </a:schemeClr>
                </a:solidFill>
              </a:rPr>
              <a:t>Rodinné poradne majú </a:t>
            </a:r>
            <a:r>
              <a:rPr lang="sk-SK" i="1" dirty="0" err="1">
                <a:solidFill>
                  <a:schemeClr val="bg2">
                    <a:lumMod val="10000"/>
                  </a:schemeClr>
                </a:solidFill>
              </a:rPr>
              <a:t>nízkoprahový</a:t>
            </a:r>
            <a:r>
              <a:rPr lang="sk-SK" i="1" dirty="0">
                <a:solidFill>
                  <a:schemeClr val="bg2">
                    <a:lumMod val="10000"/>
                  </a:schemeClr>
                </a:solidFill>
              </a:rPr>
              <a:t> charakter, sú dostupné pre každého záujemcu o pomoc bez ohľadu na spoločenské postavenie, finančné zabezpečenie, vierovyznanie, etnicitu, štátnu príslušnosť, sexuálnu alebo náboženskú orientáciu.... klientovi ponúka kvalifikovanú odbornú pomoc </a:t>
            </a:r>
            <a:r>
              <a:rPr lang="sk-SK" i="1" dirty="0">
                <a:solidFill>
                  <a:srgbClr val="FF0000"/>
                </a:solidFill>
              </a:rPr>
              <a:t>od </a:t>
            </a:r>
            <a:r>
              <a:rPr lang="sk-SK" b="1" i="1" dirty="0">
                <a:solidFill>
                  <a:srgbClr val="FF0000"/>
                </a:solidFill>
              </a:rPr>
              <a:t>prvého kontaktu</a:t>
            </a:r>
            <a:r>
              <a:rPr lang="sk-SK" i="1" dirty="0">
                <a:solidFill>
                  <a:srgbClr val="FF0000"/>
                </a:solidFill>
              </a:rPr>
              <a:t> cez </a:t>
            </a:r>
            <a:r>
              <a:rPr lang="sk-SK" b="1" i="1" dirty="0">
                <a:solidFill>
                  <a:srgbClr val="FF0000"/>
                </a:solidFill>
              </a:rPr>
              <a:t>orientáciu</a:t>
            </a:r>
            <a:r>
              <a:rPr lang="sk-SK" i="1" dirty="0">
                <a:solidFill>
                  <a:srgbClr val="FF0000"/>
                </a:solidFill>
              </a:rPr>
              <a:t> v jeho aktuálnej situácii; </a:t>
            </a:r>
            <a:r>
              <a:rPr lang="sk-SK" i="1" dirty="0">
                <a:solidFill>
                  <a:schemeClr val="bg2">
                    <a:lumMod val="10000"/>
                  </a:schemeClr>
                </a:solidFill>
              </a:rPr>
              <a:t>bude </a:t>
            </a:r>
            <a:r>
              <a:rPr lang="sk-SK" b="1" i="1" dirty="0">
                <a:solidFill>
                  <a:srgbClr val="FF0000"/>
                </a:solidFill>
              </a:rPr>
              <a:t>sprevádzaný</a:t>
            </a:r>
            <a:r>
              <a:rPr lang="sk-SK" i="1" dirty="0">
                <a:solidFill>
                  <a:srgbClr val="FF0000"/>
                </a:solidFill>
              </a:rPr>
              <a:t> pri aktivácii vnútorných i medziľudských zdrojov; </a:t>
            </a:r>
            <a:r>
              <a:rPr lang="sk-SK" i="1" dirty="0">
                <a:solidFill>
                  <a:schemeClr val="bg2">
                    <a:lumMod val="10000"/>
                  </a:schemeClr>
                </a:solidFill>
              </a:rPr>
              <a:t>môže mu byť na základe analýzy jeho situácie odporučená indikovaná inštitucionálna pomoc a iné možnosti riešenia. </a:t>
            </a:r>
          </a:p>
          <a:p>
            <a:pPr marL="0" marR="0" lvl="0" indent="0" algn="just" defTabSz="914400" rtl="0" eaLnBrk="1" fontAlgn="base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244FA3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k-SK" sz="13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ŠTANDARDY RODINNÝCH PORADNÍ, 2023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endParaRPr lang="sk-SK" dirty="0">
              <a:solidFill>
                <a:schemeClr val="bg2">
                  <a:lumMod val="10000"/>
                </a:schemeClr>
              </a:solidFill>
            </a:endParaRP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endParaRPr lang="sk-SK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2520A57-ACE6-45A0-A36B-F94908F1455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328" y="471991"/>
            <a:ext cx="364620" cy="445899"/>
          </a:xfrm>
          <a:prstGeom prst="rect">
            <a:avLst/>
          </a:prstGeom>
        </p:spPr>
      </p:pic>
      <p:pic>
        <p:nvPicPr>
          <p:cNvPr id="8" name="Obrázek 11" descr="4loga.jpg">
            <a:extLst>
              <a:ext uri="{FF2B5EF4-FFF2-40B4-BE49-F238E27FC236}">
                <a16:creationId xmlns:a16="http://schemas.microsoft.com/office/drawing/2014/main" id="{77E96CB3-F7F2-1478-CFAC-D0853BD0AC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57055"/>
            <a:ext cx="3319633" cy="720565"/>
          </a:xfrm>
          <a:prstGeom prst="rect">
            <a:avLst/>
          </a:prstGeom>
        </p:spPr>
      </p:pic>
      <p:sp>
        <p:nvSpPr>
          <p:cNvPr id="9" name="Obdĺžnik 8">
            <a:extLst>
              <a:ext uri="{FF2B5EF4-FFF2-40B4-BE49-F238E27FC236}">
                <a16:creationId xmlns:a16="http://schemas.microsoft.com/office/drawing/2014/main" id="{1BFECAAE-E12B-DC0E-5368-53703C64BCCD}"/>
              </a:ext>
            </a:extLst>
          </p:cNvPr>
          <p:cNvSpPr/>
          <p:nvPr/>
        </p:nvSpPr>
        <p:spPr>
          <a:xfrm>
            <a:off x="9523119" y="453203"/>
            <a:ext cx="22788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Tento projekt sa realizuje vďaka podpore z Európskeho sociálneho fondu a Európskeho fondu regionálneho rozvoja v rámci Operačného programu Ľudské zdroje, </a:t>
            </a:r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hlinkClick r:id="rId4"/>
              </a:rPr>
              <a:t>www.esf.gov.sk</a:t>
            </a:r>
            <a:endParaRPr lang="sk-SK" sz="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03AED1C8-4E33-D0BA-43F7-A8E03ECC5518}"/>
              </a:ext>
            </a:extLst>
          </p:cNvPr>
          <p:cNvSpPr txBox="1">
            <a:spLocks/>
          </p:cNvSpPr>
          <p:nvPr/>
        </p:nvSpPr>
        <p:spPr>
          <a:xfrm>
            <a:off x="729758" y="464354"/>
            <a:ext cx="1667440" cy="511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RODINNÉ </a:t>
            </a:r>
            <a:b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PORADNE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2C0A9A7C-F2AA-19DD-8866-DB770218856F}"/>
              </a:ext>
            </a:extLst>
          </p:cNvPr>
          <p:cNvSpPr txBox="1">
            <a:spLocks/>
          </p:cNvSpPr>
          <p:nvPr/>
        </p:nvSpPr>
        <p:spPr>
          <a:xfrm>
            <a:off x="739908" y="279191"/>
            <a:ext cx="1667440" cy="216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9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Národný projekt</a:t>
            </a:r>
          </a:p>
        </p:txBody>
      </p:sp>
      <p:sp>
        <p:nvSpPr>
          <p:cNvPr id="12" name="Obdélník 7">
            <a:extLst>
              <a:ext uri="{FF2B5EF4-FFF2-40B4-BE49-F238E27FC236}">
                <a16:creationId xmlns:a16="http://schemas.microsoft.com/office/drawing/2014/main" id="{D27BA050-8B06-0762-30F1-08C5D75C6CE8}"/>
              </a:ext>
            </a:extLst>
          </p:cNvPr>
          <p:cNvSpPr/>
          <p:nvPr/>
        </p:nvSpPr>
        <p:spPr>
          <a:xfrm>
            <a:off x="1887987" y="426797"/>
            <a:ext cx="209653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poradensko-psychologické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služby pre jednotlivcov,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páry a rodiny</a:t>
            </a:r>
          </a:p>
        </p:txBody>
      </p:sp>
      <p:pic>
        <p:nvPicPr>
          <p:cNvPr id="14" name="Obrázok 13">
            <a:extLst>
              <a:ext uri="{FF2B5EF4-FFF2-40B4-BE49-F238E27FC236}">
                <a16:creationId xmlns:a16="http://schemas.microsoft.com/office/drawing/2014/main" id="{5A41E98B-ECCC-BC04-EEA8-6AD30A09844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223" y="279191"/>
            <a:ext cx="798745" cy="798429"/>
          </a:xfrm>
          <a:prstGeom prst="rect">
            <a:avLst/>
          </a:prstGeom>
        </p:spPr>
      </p:pic>
      <p:sp>
        <p:nvSpPr>
          <p:cNvPr id="16" name="Nadpis 1">
            <a:extLst>
              <a:ext uri="{FF2B5EF4-FFF2-40B4-BE49-F238E27FC236}">
                <a16:creationId xmlns:a16="http://schemas.microsoft.com/office/drawing/2014/main" id="{391A1F04-4538-23AF-3404-959FC045F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4956"/>
            <a:ext cx="10688782" cy="1144084"/>
          </a:xfrm>
        </p:spPr>
        <p:txBody>
          <a:bodyPr>
            <a:noAutofit/>
          </a:bodyPr>
          <a:lstStyle/>
          <a:p>
            <a:r>
              <a:rPr lang="it-IT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Možnosti uplatnenia counselingu v  rámci pomoci rodinám</a:t>
            </a:r>
          </a:p>
        </p:txBody>
      </p:sp>
      <p:sp>
        <p:nvSpPr>
          <p:cNvPr id="20" name="Podnadpis 2">
            <a:extLst>
              <a:ext uri="{FF2B5EF4-FFF2-40B4-BE49-F238E27FC236}">
                <a16:creationId xmlns:a16="http://schemas.microsoft.com/office/drawing/2014/main" id="{1E4A7BA7-92B9-FC56-03A4-578A9EFE17C3}"/>
              </a:ext>
            </a:extLst>
          </p:cNvPr>
          <p:cNvSpPr txBox="1">
            <a:spLocks/>
          </p:cNvSpPr>
          <p:nvPr/>
        </p:nvSpPr>
        <p:spPr>
          <a:xfrm>
            <a:off x="10165052" y="6386009"/>
            <a:ext cx="1630699" cy="340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sk-SK" sz="1200" dirty="0">
                <a:solidFill>
                  <a:srgbClr val="244FA3"/>
                </a:solidFill>
              </a:rPr>
              <a:t>13. september 2023</a:t>
            </a:r>
          </a:p>
        </p:txBody>
      </p:sp>
    </p:spTree>
    <p:extLst>
      <p:ext uri="{BB962C8B-B14F-4D97-AF65-F5344CB8AC3E}">
        <p14:creationId xmlns:p14="http://schemas.microsoft.com/office/powerpoint/2010/main" val="47628943"/>
      </p:ext>
    </p:extLst>
  </p:cSld>
  <p:clrMapOvr>
    <a:masterClrMapping/>
  </p:clrMapOvr>
  <p:transition spd="slow">
    <p:strips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dĺžnik 17">
            <a:extLst>
              <a:ext uri="{FF2B5EF4-FFF2-40B4-BE49-F238E27FC236}">
                <a16:creationId xmlns:a16="http://schemas.microsoft.com/office/drawing/2014/main" id="{12BAEB64-0A4A-AE4A-34C2-09B89C8D7CAB}"/>
              </a:ext>
            </a:extLst>
          </p:cNvPr>
          <p:cNvSpPr/>
          <p:nvPr/>
        </p:nvSpPr>
        <p:spPr>
          <a:xfrm>
            <a:off x="0" y="1225226"/>
            <a:ext cx="12192000" cy="5630728"/>
          </a:xfrm>
          <a:prstGeom prst="rect">
            <a:avLst/>
          </a:prstGeom>
          <a:gradFill flip="none" rotWithShape="1">
            <a:gsLst>
              <a:gs pos="0">
                <a:srgbClr val="D3DEF5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7E21544-5DE3-90D7-0783-A4D0FFA1D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88771"/>
            <a:ext cx="10515600" cy="3716026"/>
          </a:xfrm>
        </p:spPr>
        <p:txBody>
          <a:bodyPr>
            <a:normAutofit lnSpcReduction="10000"/>
          </a:bodyPr>
          <a:lstStyle/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sk-SK" dirty="0"/>
              <a:t>používa </a:t>
            </a:r>
            <a:r>
              <a:rPr lang="sk-SK" dirty="0">
                <a:solidFill>
                  <a:srgbClr val="FF0000"/>
                </a:solidFill>
              </a:rPr>
              <a:t>sprevádzanie 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ako hlavný nástroj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je </a:t>
            </a:r>
            <a:r>
              <a:rPr lang="sk-SK" dirty="0">
                <a:solidFill>
                  <a:srgbClr val="FF0000"/>
                </a:solidFill>
              </a:rPr>
              <a:t>nedirektívnou metódou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dirty="0"/>
              <a:t>má </a:t>
            </a:r>
            <a:r>
              <a:rPr lang="sk-SK" dirty="0">
                <a:solidFill>
                  <a:srgbClr val="FF0000"/>
                </a:solidFill>
              </a:rPr>
              <a:t>preventívny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 charakter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je metódou </a:t>
            </a:r>
            <a:r>
              <a:rPr lang="sk-SK" dirty="0">
                <a:solidFill>
                  <a:srgbClr val="FF0000"/>
                </a:solidFill>
              </a:rPr>
              <a:t>prvého kontaktu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aktivizuje </a:t>
            </a:r>
            <a:r>
              <a:rPr lang="sk-SK" dirty="0">
                <a:solidFill>
                  <a:srgbClr val="FF0000"/>
                </a:solidFill>
              </a:rPr>
              <a:t>vnútorné zdroje 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na zvládanie záťažovej situácie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jeho základom je </a:t>
            </a:r>
            <a:r>
              <a:rPr lang="sk-SK" dirty="0">
                <a:solidFill>
                  <a:srgbClr val="FF0000"/>
                </a:solidFill>
              </a:rPr>
              <a:t>bio-</a:t>
            </a:r>
            <a:r>
              <a:rPr lang="sk-SK" dirty="0" err="1">
                <a:solidFill>
                  <a:srgbClr val="FF0000"/>
                </a:solidFill>
              </a:rPr>
              <a:t>psycho</a:t>
            </a:r>
            <a:r>
              <a:rPr lang="sk-SK" dirty="0">
                <a:solidFill>
                  <a:srgbClr val="FF0000"/>
                </a:solidFill>
              </a:rPr>
              <a:t>-spirituálny 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prístup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endParaRPr lang="sk-SK" dirty="0">
              <a:solidFill>
                <a:schemeClr val="bg2">
                  <a:lumMod val="10000"/>
                </a:schemeClr>
              </a:solidFill>
            </a:endParaRP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endParaRPr lang="sk-SK" dirty="0">
              <a:solidFill>
                <a:schemeClr val="bg2">
                  <a:lumMod val="10000"/>
                </a:schemeClr>
              </a:solidFill>
            </a:endParaRP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endParaRPr lang="sk-SK" dirty="0">
              <a:solidFill>
                <a:schemeClr val="bg2">
                  <a:lumMod val="10000"/>
                </a:schemeClr>
              </a:solidFill>
            </a:endParaRP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endParaRPr lang="sk-SK" dirty="0">
              <a:solidFill>
                <a:schemeClr val="bg2">
                  <a:lumMod val="10000"/>
                </a:schemeClr>
              </a:solidFill>
            </a:endParaRP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endParaRPr lang="sk-SK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2520A57-ACE6-45A0-A36B-F94908F1455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328" y="471991"/>
            <a:ext cx="364620" cy="445899"/>
          </a:xfrm>
          <a:prstGeom prst="rect">
            <a:avLst/>
          </a:prstGeom>
        </p:spPr>
      </p:pic>
      <p:pic>
        <p:nvPicPr>
          <p:cNvPr id="8" name="Obrázek 11" descr="4loga.jpg">
            <a:extLst>
              <a:ext uri="{FF2B5EF4-FFF2-40B4-BE49-F238E27FC236}">
                <a16:creationId xmlns:a16="http://schemas.microsoft.com/office/drawing/2014/main" id="{77E96CB3-F7F2-1478-CFAC-D0853BD0AC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57055"/>
            <a:ext cx="3319633" cy="720565"/>
          </a:xfrm>
          <a:prstGeom prst="rect">
            <a:avLst/>
          </a:prstGeom>
        </p:spPr>
      </p:pic>
      <p:sp>
        <p:nvSpPr>
          <p:cNvPr id="9" name="Obdĺžnik 8">
            <a:extLst>
              <a:ext uri="{FF2B5EF4-FFF2-40B4-BE49-F238E27FC236}">
                <a16:creationId xmlns:a16="http://schemas.microsoft.com/office/drawing/2014/main" id="{1BFECAAE-E12B-DC0E-5368-53703C64BCCD}"/>
              </a:ext>
            </a:extLst>
          </p:cNvPr>
          <p:cNvSpPr/>
          <p:nvPr/>
        </p:nvSpPr>
        <p:spPr>
          <a:xfrm>
            <a:off x="9523119" y="453203"/>
            <a:ext cx="22788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Tento projekt sa realizuje vďaka podpore z Európskeho sociálneho fondu a Európskeho fondu regionálneho rozvoja v rámci Operačného programu Ľudské zdroje, </a:t>
            </a:r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hlinkClick r:id="rId4"/>
              </a:rPr>
              <a:t>www.esf.gov.sk</a:t>
            </a:r>
            <a:endParaRPr lang="sk-SK" sz="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03AED1C8-4E33-D0BA-43F7-A8E03ECC5518}"/>
              </a:ext>
            </a:extLst>
          </p:cNvPr>
          <p:cNvSpPr txBox="1">
            <a:spLocks/>
          </p:cNvSpPr>
          <p:nvPr/>
        </p:nvSpPr>
        <p:spPr>
          <a:xfrm>
            <a:off x="729758" y="464354"/>
            <a:ext cx="1667440" cy="511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RODINNÉ </a:t>
            </a:r>
            <a:b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PORADNE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2C0A9A7C-F2AA-19DD-8866-DB770218856F}"/>
              </a:ext>
            </a:extLst>
          </p:cNvPr>
          <p:cNvSpPr txBox="1">
            <a:spLocks/>
          </p:cNvSpPr>
          <p:nvPr/>
        </p:nvSpPr>
        <p:spPr>
          <a:xfrm>
            <a:off x="739908" y="279191"/>
            <a:ext cx="1667440" cy="216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9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Národný projekt</a:t>
            </a:r>
          </a:p>
        </p:txBody>
      </p:sp>
      <p:sp>
        <p:nvSpPr>
          <p:cNvPr id="12" name="Obdélník 7">
            <a:extLst>
              <a:ext uri="{FF2B5EF4-FFF2-40B4-BE49-F238E27FC236}">
                <a16:creationId xmlns:a16="http://schemas.microsoft.com/office/drawing/2014/main" id="{D27BA050-8B06-0762-30F1-08C5D75C6CE8}"/>
              </a:ext>
            </a:extLst>
          </p:cNvPr>
          <p:cNvSpPr/>
          <p:nvPr/>
        </p:nvSpPr>
        <p:spPr>
          <a:xfrm>
            <a:off x="1887987" y="426797"/>
            <a:ext cx="209653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poradensko-psychologické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služby pre jednotlivcov,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páry a rodiny</a:t>
            </a:r>
          </a:p>
        </p:txBody>
      </p:sp>
      <p:pic>
        <p:nvPicPr>
          <p:cNvPr id="14" name="Obrázok 13">
            <a:extLst>
              <a:ext uri="{FF2B5EF4-FFF2-40B4-BE49-F238E27FC236}">
                <a16:creationId xmlns:a16="http://schemas.microsoft.com/office/drawing/2014/main" id="{5A41E98B-ECCC-BC04-EEA8-6AD30A09844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223" y="279191"/>
            <a:ext cx="798745" cy="798429"/>
          </a:xfrm>
          <a:prstGeom prst="rect">
            <a:avLst/>
          </a:prstGeom>
        </p:spPr>
      </p:pic>
      <p:sp>
        <p:nvSpPr>
          <p:cNvPr id="16" name="Nadpis 1">
            <a:extLst>
              <a:ext uri="{FF2B5EF4-FFF2-40B4-BE49-F238E27FC236}">
                <a16:creationId xmlns:a16="http://schemas.microsoft.com/office/drawing/2014/main" id="{391A1F04-4538-23AF-3404-959FC045F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8218"/>
            <a:ext cx="10688782" cy="1172947"/>
          </a:xfrm>
        </p:spPr>
        <p:txBody>
          <a:bodyPr>
            <a:noAutofit/>
          </a:bodyPr>
          <a:lstStyle/>
          <a:p>
            <a:r>
              <a:rPr lang="it-IT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Možnosti uplatnenia counselingu </a:t>
            </a:r>
            <a: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</a:t>
            </a:r>
            <a:r>
              <a:rPr lang="it-IT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pomoci rodinám</a:t>
            </a:r>
            <a: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PREČO COUSELING?</a:t>
            </a:r>
            <a:endParaRPr lang="it-IT" sz="3200" b="1" dirty="0">
              <a:solidFill>
                <a:srgbClr val="244FA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odnadpis 2">
            <a:extLst>
              <a:ext uri="{FF2B5EF4-FFF2-40B4-BE49-F238E27FC236}">
                <a16:creationId xmlns:a16="http://schemas.microsoft.com/office/drawing/2014/main" id="{1E4A7BA7-92B9-FC56-03A4-578A9EFE17C3}"/>
              </a:ext>
            </a:extLst>
          </p:cNvPr>
          <p:cNvSpPr txBox="1">
            <a:spLocks/>
          </p:cNvSpPr>
          <p:nvPr/>
        </p:nvSpPr>
        <p:spPr>
          <a:xfrm>
            <a:off x="10165052" y="6386009"/>
            <a:ext cx="1630699" cy="340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sk-SK" sz="1200" dirty="0">
                <a:solidFill>
                  <a:srgbClr val="244FA3"/>
                </a:solidFill>
              </a:rPr>
              <a:t>13. september 2023</a:t>
            </a:r>
          </a:p>
        </p:txBody>
      </p:sp>
    </p:spTree>
    <p:extLst>
      <p:ext uri="{BB962C8B-B14F-4D97-AF65-F5344CB8AC3E}">
        <p14:creationId xmlns:p14="http://schemas.microsoft.com/office/powerpoint/2010/main" val="3898452972"/>
      </p:ext>
    </p:extLst>
  </p:cSld>
  <p:clrMapOvr>
    <a:masterClrMapping/>
  </p:clrMapOvr>
  <p:transition spd="slow">
    <p:strips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dĺžnik 17">
            <a:extLst>
              <a:ext uri="{FF2B5EF4-FFF2-40B4-BE49-F238E27FC236}">
                <a16:creationId xmlns:a16="http://schemas.microsoft.com/office/drawing/2014/main" id="{12BAEB64-0A4A-AE4A-34C2-09B89C8D7CAB}"/>
              </a:ext>
            </a:extLst>
          </p:cNvPr>
          <p:cNvSpPr/>
          <p:nvPr/>
        </p:nvSpPr>
        <p:spPr>
          <a:xfrm>
            <a:off x="0" y="1225226"/>
            <a:ext cx="12192000" cy="5630728"/>
          </a:xfrm>
          <a:prstGeom prst="rect">
            <a:avLst/>
          </a:prstGeom>
          <a:gradFill flip="none" rotWithShape="1">
            <a:gsLst>
              <a:gs pos="0">
                <a:srgbClr val="D3DEF5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7E21544-5DE3-90D7-0783-A4D0FFA1D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30238"/>
            <a:ext cx="10515600" cy="3948572"/>
          </a:xfrm>
        </p:spPr>
        <p:txBody>
          <a:bodyPr>
            <a:normAutofit fontScale="92500" lnSpcReduction="10000"/>
          </a:bodyPr>
          <a:lstStyle/>
          <a:p>
            <a:pPr marL="0" indent="0" algn="just" fontAlgn="base">
              <a:lnSpc>
                <a:spcPct val="120000"/>
              </a:lnSpc>
              <a:buClr>
                <a:srgbClr val="244FA3"/>
              </a:buClr>
              <a:buNone/>
            </a:pPr>
            <a:r>
              <a:rPr lang="sk-SK" dirty="0">
                <a:solidFill>
                  <a:srgbClr val="FF0000"/>
                </a:solidFill>
              </a:rPr>
              <a:t>Výskumné aktivity 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(2014 – 2023)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KEGA 2014: Nový model efektívnych študentských praxí s využitím sprevádzania (</a:t>
            </a:r>
            <a:r>
              <a:rPr lang="sk-SK" dirty="0" err="1">
                <a:solidFill>
                  <a:schemeClr val="bg2">
                    <a:lumMod val="10000"/>
                  </a:schemeClr>
                </a:solidFill>
              </a:rPr>
              <a:t>counseling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) v rodinách so špecifickými sociálnymi problémami. Projekt č. 010TTU-4/2014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APVV 2016: </a:t>
            </a:r>
            <a:r>
              <a:rPr lang="pl-PL" dirty="0">
                <a:solidFill>
                  <a:schemeClr val="bg2">
                    <a:lumMod val="10000"/>
                  </a:schemeClr>
                </a:solidFill>
              </a:rPr>
              <a:t>Vybrané faktory pro-rodinnej stratégie a podpora stabilnej rodiny v multikulturálnom prostredí. Projekt č. APVV-15-0189</a:t>
            </a:r>
            <a:endParaRPr lang="sk-SK" dirty="0">
              <a:solidFill>
                <a:schemeClr val="bg2">
                  <a:lumMod val="10000"/>
                </a:schemeClr>
              </a:solidFill>
            </a:endParaRP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KEGA 2021: Dištančný modul vzdelávania v oblasti pastorálneho </a:t>
            </a:r>
            <a:r>
              <a:rPr lang="sk-SK" dirty="0" err="1">
                <a:solidFill>
                  <a:schemeClr val="bg2">
                    <a:lumMod val="10000"/>
                  </a:schemeClr>
                </a:solidFill>
              </a:rPr>
              <a:t>counselingu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. Projekt č. 006TTU-4/2021</a:t>
            </a: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2520A57-ACE6-45A0-A36B-F94908F1455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328" y="471991"/>
            <a:ext cx="364620" cy="445899"/>
          </a:xfrm>
          <a:prstGeom prst="rect">
            <a:avLst/>
          </a:prstGeom>
        </p:spPr>
      </p:pic>
      <p:pic>
        <p:nvPicPr>
          <p:cNvPr id="8" name="Obrázek 11" descr="4loga.jpg">
            <a:extLst>
              <a:ext uri="{FF2B5EF4-FFF2-40B4-BE49-F238E27FC236}">
                <a16:creationId xmlns:a16="http://schemas.microsoft.com/office/drawing/2014/main" id="{77E96CB3-F7F2-1478-CFAC-D0853BD0AC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57055"/>
            <a:ext cx="3319633" cy="720565"/>
          </a:xfrm>
          <a:prstGeom prst="rect">
            <a:avLst/>
          </a:prstGeom>
        </p:spPr>
      </p:pic>
      <p:sp>
        <p:nvSpPr>
          <p:cNvPr id="9" name="Obdĺžnik 8">
            <a:extLst>
              <a:ext uri="{FF2B5EF4-FFF2-40B4-BE49-F238E27FC236}">
                <a16:creationId xmlns:a16="http://schemas.microsoft.com/office/drawing/2014/main" id="{1BFECAAE-E12B-DC0E-5368-53703C64BCCD}"/>
              </a:ext>
            </a:extLst>
          </p:cNvPr>
          <p:cNvSpPr/>
          <p:nvPr/>
        </p:nvSpPr>
        <p:spPr>
          <a:xfrm>
            <a:off x="9523119" y="453203"/>
            <a:ext cx="22788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Tento projekt sa realizuje vďaka podpore z Európskeho sociálneho fondu a Európskeho fondu regionálneho rozvoja v rámci Operačného programu Ľudské zdroje, </a:t>
            </a:r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hlinkClick r:id="rId4"/>
              </a:rPr>
              <a:t>www.esf.gov.sk</a:t>
            </a:r>
            <a:endParaRPr lang="sk-SK" sz="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03AED1C8-4E33-D0BA-43F7-A8E03ECC5518}"/>
              </a:ext>
            </a:extLst>
          </p:cNvPr>
          <p:cNvSpPr txBox="1">
            <a:spLocks/>
          </p:cNvSpPr>
          <p:nvPr/>
        </p:nvSpPr>
        <p:spPr>
          <a:xfrm>
            <a:off x="729758" y="464354"/>
            <a:ext cx="1667440" cy="511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RODINNÉ </a:t>
            </a:r>
            <a:b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PORADNE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2C0A9A7C-F2AA-19DD-8866-DB770218856F}"/>
              </a:ext>
            </a:extLst>
          </p:cNvPr>
          <p:cNvSpPr txBox="1">
            <a:spLocks/>
          </p:cNvSpPr>
          <p:nvPr/>
        </p:nvSpPr>
        <p:spPr>
          <a:xfrm>
            <a:off x="739908" y="279191"/>
            <a:ext cx="1667440" cy="216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9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Národný projekt</a:t>
            </a:r>
          </a:p>
        </p:txBody>
      </p:sp>
      <p:sp>
        <p:nvSpPr>
          <p:cNvPr id="12" name="Obdélník 7">
            <a:extLst>
              <a:ext uri="{FF2B5EF4-FFF2-40B4-BE49-F238E27FC236}">
                <a16:creationId xmlns:a16="http://schemas.microsoft.com/office/drawing/2014/main" id="{D27BA050-8B06-0762-30F1-08C5D75C6CE8}"/>
              </a:ext>
            </a:extLst>
          </p:cNvPr>
          <p:cNvSpPr/>
          <p:nvPr/>
        </p:nvSpPr>
        <p:spPr>
          <a:xfrm>
            <a:off x="1887987" y="426797"/>
            <a:ext cx="209653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poradensko-psychologické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služby pre jednotlivcov,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páry a rodiny</a:t>
            </a:r>
          </a:p>
        </p:txBody>
      </p:sp>
      <p:pic>
        <p:nvPicPr>
          <p:cNvPr id="14" name="Obrázok 13">
            <a:extLst>
              <a:ext uri="{FF2B5EF4-FFF2-40B4-BE49-F238E27FC236}">
                <a16:creationId xmlns:a16="http://schemas.microsoft.com/office/drawing/2014/main" id="{5A41E98B-ECCC-BC04-EEA8-6AD30A09844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223" y="279191"/>
            <a:ext cx="798745" cy="798429"/>
          </a:xfrm>
          <a:prstGeom prst="rect">
            <a:avLst/>
          </a:prstGeom>
        </p:spPr>
      </p:pic>
      <p:sp>
        <p:nvSpPr>
          <p:cNvPr id="16" name="Nadpis 1">
            <a:extLst>
              <a:ext uri="{FF2B5EF4-FFF2-40B4-BE49-F238E27FC236}">
                <a16:creationId xmlns:a16="http://schemas.microsoft.com/office/drawing/2014/main" id="{391A1F04-4538-23AF-3404-959FC045F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8218"/>
            <a:ext cx="10688782" cy="1013217"/>
          </a:xfrm>
        </p:spPr>
        <p:txBody>
          <a:bodyPr>
            <a:noAutofit/>
          </a:bodyPr>
          <a:lstStyle/>
          <a:p>
            <a:r>
              <a:rPr lang="it-IT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Možnosti uplatnenia counselingu </a:t>
            </a:r>
            <a: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</a:t>
            </a:r>
            <a:r>
              <a:rPr lang="it-IT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pomoci rodinám</a:t>
            </a:r>
            <a: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sk-SK" sz="3200" b="1" i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CESTA ETABLOVANIA COUNSELINGU V SR</a:t>
            </a:r>
            <a:endParaRPr lang="it-IT" sz="3200" b="1" dirty="0">
              <a:solidFill>
                <a:srgbClr val="244FA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odnadpis 2">
            <a:extLst>
              <a:ext uri="{FF2B5EF4-FFF2-40B4-BE49-F238E27FC236}">
                <a16:creationId xmlns:a16="http://schemas.microsoft.com/office/drawing/2014/main" id="{1E4A7BA7-92B9-FC56-03A4-578A9EFE17C3}"/>
              </a:ext>
            </a:extLst>
          </p:cNvPr>
          <p:cNvSpPr txBox="1">
            <a:spLocks/>
          </p:cNvSpPr>
          <p:nvPr/>
        </p:nvSpPr>
        <p:spPr>
          <a:xfrm>
            <a:off x="10165052" y="6386009"/>
            <a:ext cx="1630699" cy="340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sk-SK" sz="1200" dirty="0">
                <a:solidFill>
                  <a:srgbClr val="244FA3"/>
                </a:solidFill>
              </a:rPr>
              <a:t>13. september 2023</a:t>
            </a:r>
          </a:p>
        </p:txBody>
      </p:sp>
    </p:spTree>
    <p:extLst>
      <p:ext uri="{BB962C8B-B14F-4D97-AF65-F5344CB8AC3E}">
        <p14:creationId xmlns:p14="http://schemas.microsoft.com/office/powerpoint/2010/main" val="724256947"/>
      </p:ext>
    </p:extLst>
  </p:cSld>
  <p:clrMapOvr>
    <a:masterClrMapping/>
  </p:clrMapOvr>
  <p:transition spd="slow">
    <p:strips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dĺžnik 17">
            <a:extLst>
              <a:ext uri="{FF2B5EF4-FFF2-40B4-BE49-F238E27FC236}">
                <a16:creationId xmlns:a16="http://schemas.microsoft.com/office/drawing/2014/main" id="{12BAEB64-0A4A-AE4A-34C2-09B89C8D7CAB}"/>
              </a:ext>
            </a:extLst>
          </p:cNvPr>
          <p:cNvSpPr/>
          <p:nvPr/>
        </p:nvSpPr>
        <p:spPr>
          <a:xfrm>
            <a:off x="0" y="1225226"/>
            <a:ext cx="12192000" cy="5630728"/>
          </a:xfrm>
          <a:prstGeom prst="rect">
            <a:avLst/>
          </a:prstGeom>
          <a:gradFill flip="none" rotWithShape="1">
            <a:gsLst>
              <a:gs pos="0">
                <a:srgbClr val="D3DEF5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7E21544-5DE3-90D7-0783-A4D0FFA1D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29040"/>
            <a:ext cx="10515600" cy="3902163"/>
          </a:xfrm>
        </p:spPr>
        <p:txBody>
          <a:bodyPr>
            <a:normAutofit fontScale="92500" lnSpcReduction="10000"/>
          </a:bodyPr>
          <a:lstStyle/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dirty="0">
                <a:solidFill>
                  <a:srgbClr val="FF0000"/>
                </a:solidFill>
              </a:rPr>
              <a:t>Kurz ďalšieho vzdelávania</a:t>
            </a:r>
            <a:r>
              <a:rPr lang="sk-SK" dirty="0"/>
              <a:t> akreditovaný MPSVaR SR s n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ázvom </a:t>
            </a:r>
            <a:r>
              <a:rPr lang="sk-SK" i="1" dirty="0">
                <a:solidFill>
                  <a:srgbClr val="00B050"/>
                </a:solidFill>
              </a:rPr>
              <a:t>Prevencia a zvládanie záťažových situácií v rodinách</a:t>
            </a:r>
            <a:r>
              <a:rPr lang="sk-SK" i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(od roku 2021)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dirty="0">
                <a:solidFill>
                  <a:srgbClr val="FF0000"/>
                </a:solidFill>
              </a:rPr>
              <a:t>Študijný program</a:t>
            </a:r>
            <a:r>
              <a:rPr lang="sk-SK" dirty="0"/>
              <a:t> akreditovaný Slovenskou akreditačnou agentúrou pre vysoké školstvo s názvom </a:t>
            </a:r>
            <a:r>
              <a:rPr lang="sk-SK" i="1" dirty="0" err="1">
                <a:solidFill>
                  <a:srgbClr val="00B050"/>
                </a:solidFill>
              </a:rPr>
              <a:t>Counseling</a:t>
            </a:r>
            <a:r>
              <a:rPr lang="sk-SK" i="1" dirty="0"/>
              <a:t> </a:t>
            </a:r>
            <a:r>
              <a:rPr lang="sk-SK" dirty="0"/>
              <a:t>na Teologickej fakulte Trnavskej univerzity v Trnave v študijnom odbore Sociálna práca (od roku 2022)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dirty="0">
                <a:solidFill>
                  <a:srgbClr val="FF0000"/>
                </a:solidFill>
              </a:rPr>
              <a:t>Príslušné stupne vzdelania 5 vyučujúcich 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(</a:t>
            </a:r>
            <a:r>
              <a:rPr lang="sk-SK" i="1" dirty="0" err="1">
                <a:solidFill>
                  <a:schemeClr val="bg2">
                    <a:lumMod val="10000"/>
                  </a:schemeClr>
                </a:solidFill>
              </a:rPr>
              <a:t>Masters</a:t>
            </a:r>
            <a:r>
              <a:rPr lang="sk-SK" i="1" dirty="0">
                <a:solidFill>
                  <a:schemeClr val="bg2">
                    <a:lumMod val="10000"/>
                  </a:schemeClr>
                </a:solidFill>
              </a:rPr>
              <a:t> in </a:t>
            </a:r>
            <a:r>
              <a:rPr lang="sk-SK" i="1" dirty="0" err="1">
                <a:solidFill>
                  <a:schemeClr val="bg2">
                    <a:lumMod val="10000"/>
                  </a:schemeClr>
                </a:solidFill>
              </a:rPr>
              <a:t>Pastoral</a:t>
            </a:r>
            <a:r>
              <a:rPr lang="sk-SK" i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sk-SK" i="1" dirty="0" err="1">
                <a:solidFill>
                  <a:schemeClr val="bg2">
                    <a:lumMod val="10000"/>
                  </a:schemeClr>
                </a:solidFill>
              </a:rPr>
              <a:t>Counseling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sk-SK" dirty="0" err="1">
                <a:solidFill>
                  <a:schemeClr val="bg2">
                    <a:lumMod val="10000"/>
                  </a:schemeClr>
                </a:solidFill>
              </a:rPr>
              <a:t>Cammilianum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, Taliansko; </a:t>
            </a:r>
            <a:r>
              <a:rPr lang="sk-SK" i="1" dirty="0" err="1">
                <a:solidFill>
                  <a:schemeClr val="bg2">
                    <a:lumMod val="10000"/>
                  </a:schemeClr>
                </a:solidFill>
              </a:rPr>
              <a:t>Masters</a:t>
            </a:r>
            <a:r>
              <a:rPr lang="sk-SK" i="1" dirty="0">
                <a:solidFill>
                  <a:schemeClr val="bg2">
                    <a:lumMod val="10000"/>
                  </a:schemeClr>
                </a:solidFill>
              </a:rPr>
              <a:t> of </a:t>
            </a:r>
            <a:r>
              <a:rPr lang="sk-SK" i="1" dirty="0" err="1">
                <a:solidFill>
                  <a:schemeClr val="bg2">
                    <a:lumMod val="10000"/>
                  </a:schemeClr>
                </a:solidFill>
              </a:rPr>
              <a:t>Pastoral</a:t>
            </a:r>
            <a:r>
              <a:rPr lang="sk-SK" i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sk-SK" i="1" dirty="0" err="1">
                <a:solidFill>
                  <a:schemeClr val="bg2">
                    <a:lumMod val="10000"/>
                  </a:schemeClr>
                </a:solidFill>
              </a:rPr>
              <a:t>Counseling</a:t>
            </a:r>
            <a:r>
              <a:rPr lang="sk-SK" i="1" dirty="0">
                <a:solidFill>
                  <a:schemeClr val="bg2">
                    <a:lumMod val="10000"/>
                  </a:schemeClr>
                </a:solidFill>
              </a:rPr>
              <a:t>,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sk-SK" dirty="0" err="1">
                <a:solidFill>
                  <a:schemeClr val="bg2">
                    <a:lumMod val="10000"/>
                  </a:schemeClr>
                </a:solidFill>
              </a:rPr>
              <a:t>Loyola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sk-SK" dirty="0" err="1">
                <a:solidFill>
                  <a:schemeClr val="bg2">
                    <a:lumMod val="10000"/>
                  </a:schemeClr>
                </a:solidFill>
              </a:rPr>
              <a:t>University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 Maryland, USA; </a:t>
            </a:r>
            <a:r>
              <a:rPr lang="sk-SK" i="1" dirty="0" err="1">
                <a:solidFill>
                  <a:schemeClr val="bg2">
                    <a:lumMod val="10000"/>
                  </a:schemeClr>
                </a:solidFill>
              </a:rPr>
              <a:t>Masters</a:t>
            </a:r>
            <a:r>
              <a:rPr lang="sk-SK" i="1" dirty="0">
                <a:solidFill>
                  <a:schemeClr val="bg2">
                    <a:lumMod val="10000"/>
                  </a:schemeClr>
                </a:solidFill>
              </a:rPr>
              <a:t> in </a:t>
            </a:r>
            <a:r>
              <a:rPr lang="sk-SK" i="1" dirty="0" err="1">
                <a:solidFill>
                  <a:schemeClr val="bg2">
                    <a:lumMod val="10000"/>
                  </a:schemeClr>
                </a:solidFill>
              </a:rPr>
              <a:t>Counseling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, ASPIC, Taliansko)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endParaRPr lang="sk-SK" dirty="0">
              <a:solidFill>
                <a:schemeClr val="bg2">
                  <a:lumMod val="10000"/>
                </a:schemeClr>
              </a:solidFill>
            </a:endParaRP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endParaRPr lang="sk-SK" dirty="0">
              <a:solidFill>
                <a:schemeClr val="bg2">
                  <a:lumMod val="10000"/>
                </a:schemeClr>
              </a:solidFill>
            </a:endParaRP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endParaRPr lang="sk-SK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2520A57-ACE6-45A0-A36B-F94908F1455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328" y="471991"/>
            <a:ext cx="364620" cy="445899"/>
          </a:xfrm>
          <a:prstGeom prst="rect">
            <a:avLst/>
          </a:prstGeom>
        </p:spPr>
      </p:pic>
      <p:pic>
        <p:nvPicPr>
          <p:cNvPr id="8" name="Obrázek 11" descr="4loga.jpg">
            <a:extLst>
              <a:ext uri="{FF2B5EF4-FFF2-40B4-BE49-F238E27FC236}">
                <a16:creationId xmlns:a16="http://schemas.microsoft.com/office/drawing/2014/main" id="{77E96CB3-F7F2-1478-CFAC-D0853BD0AC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57055"/>
            <a:ext cx="3319633" cy="720565"/>
          </a:xfrm>
          <a:prstGeom prst="rect">
            <a:avLst/>
          </a:prstGeom>
        </p:spPr>
      </p:pic>
      <p:sp>
        <p:nvSpPr>
          <p:cNvPr id="9" name="Obdĺžnik 8">
            <a:extLst>
              <a:ext uri="{FF2B5EF4-FFF2-40B4-BE49-F238E27FC236}">
                <a16:creationId xmlns:a16="http://schemas.microsoft.com/office/drawing/2014/main" id="{1BFECAAE-E12B-DC0E-5368-53703C64BCCD}"/>
              </a:ext>
            </a:extLst>
          </p:cNvPr>
          <p:cNvSpPr/>
          <p:nvPr/>
        </p:nvSpPr>
        <p:spPr>
          <a:xfrm>
            <a:off x="9523119" y="453203"/>
            <a:ext cx="22788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Tento projekt sa realizuje vďaka podpore z Európskeho sociálneho fondu a Európskeho fondu regionálneho rozvoja v rámci Operačného programu Ľudské zdroje, </a:t>
            </a:r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hlinkClick r:id="rId4"/>
              </a:rPr>
              <a:t>www.esf.gov.sk</a:t>
            </a:r>
            <a:endParaRPr lang="sk-SK" sz="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03AED1C8-4E33-D0BA-43F7-A8E03ECC5518}"/>
              </a:ext>
            </a:extLst>
          </p:cNvPr>
          <p:cNvSpPr txBox="1">
            <a:spLocks/>
          </p:cNvSpPr>
          <p:nvPr/>
        </p:nvSpPr>
        <p:spPr>
          <a:xfrm>
            <a:off x="729758" y="464354"/>
            <a:ext cx="1667440" cy="511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RODINNÉ </a:t>
            </a:r>
            <a:b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PORADNE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2C0A9A7C-F2AA-19DD-8866-DB770218856F}"/>
              </a:ext>
            </a:extLst>
          </p:cNvPr>
          <p:cNvSpPr txBox="1">
            <a:spLocks/>
          </p:cNvSpPr>
          <p:nvPr/>
        </p:nvSpPr>
        <p:spPr>
          <a:xfrm>
            <a:off x="739908" y="279191"/>
            <a:ext cx="1667440" cy="216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9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Národný projekt</a:t>
            </a:r>
          </a:p>
        </p:txBody>
      </p:sp>
      <p:sp>
        <p:nvSpPr>
          <p:cNvPr id="12" name="Obdélník 7">
            <a:extLst>
              <a:ext uri="{FF2B5EF4-FFF2-40B4-BE49-F238E27FC236}">
                <a16:creationId xmlns:a16="http://schemas.microsoft.com/office/drawing/2014/main" id="{D27BA050-8B06-0762-30F1-08C5D75C6CE8}"/>
              </a:ext>
            </a:extLst>
          </p:cNvPr>
          <p:cNvSpPr/>
          <p:nvPr/>
        </p:nvSpPr>
        <p:spPr>
          <a:xfrm>
            <a:off x="1887987" y="426797"/>
            <a:ext cx="209653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poradensko-psychologické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služby pre jednotlivcov,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páry a rodiny</a:t>
            </a:r>
          </a:p>
        </p:txBody>
      </p:sp>
      <p:pic>
        <p:nvPicPr>
          <p:cNvPr id="14" name="Obrázok 13">
            <a:extLst>
              <a:ext uri="{FF2B5EF4-FFF2-40B4-BE49-F238E27FC236}">
                <a16:creationId xmlns:a16="http://schemas.microsoft.com/office/drawing/2014/main" id="{5A41E98B-ECCC-BC04-EEA8-6AD30A09844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223" y="279191"/>
            <a:ext cx="798745" cy="798429"/>
          </a:xfrm>
          <a:prstGeom prst="rect">
            <a:avLst/>
          </a:prstGeom>
        </p:spPr>
      </p:pic>
      <p:sp>
        <p:nvSpPr>
          <p:cNvPr id="16" name="Nadpis 1">
            <a:extLst>
              <a:ext uri="{FF2B5EF4-FFF2-40B4-BE49-F238E27FC236}">
                <a16:creationId xmlns:a16="http://schemas.microsoft.com/office/drawing/2014/main" id="{391A1F04-4538-23AF-3404-959FC045F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1349"/>
            <a:ext cx="10688782" cy="340420"/>
          </a:xfrm>
        </p:spPr>
        <p:txBody>
          <a:bodyPr>
            <a:noAutofit/>
          </a:bodyPr>
          <a:lstStyle/>
          <a:p>
            <a:b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Možnosti uplatnenia counselingu </a:t>
            </a:r>
            <a: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</a:t>
            </a:r>
            <a:r>
              <a:rPr lang="it-IT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pomoci rodinám</a:t>
            </a:r>
            <a: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sk-SK" sz="3200" b="1" i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CESTA ETABLOVANIA COUNSELINGU V SR</a:t>
            </a:r>
            <a:br>
              <a:rPr lang="it-IT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3200" b="1" dirty="0">
              <a:solidFill>
                <a:srgbClr val="244FA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odnadpis 2">
            <a:extLst>
              <a:ext uri="{FF2B5EF4-FFF2-40B4-BE49-F238E27FC236}">
                <a16:creationId xmlns:a16="http://schemas.microsoft.com/office/drawing/2014/main" id="{1E4A7BA7-92B9-FC56-03A4-578A9EFE17C3}"/>
              </a:ext>
            </a:extLst>
          </p:cNvPr>
          <p:cNvSpPr txBox="1">
            <a:spLocks/>
          </p:cNvSpPr>
          <p:nvPr/>
        </p:nvSpPr>
        <p:spPr>
          <a:xfrm>
            <a:off x="10165052" y="6386009"/>
            <a:ext cx="1630699" cy="340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sk-SK" sz="1200" dirty="0">
                <a:solidFill>
                  <a:srgbClr val="244FA3"/>
                </a:solidFill>
              </a:rPr>
              <a:t>13. september 2023</a:t>
            </a:r>
          </a:p>
        </p:txBody>
      </p:sp>
    </p:spTree>
    <p:extLst>
      <p:ext uri="{BB962C8B-B14F-4D97-AF65-F5344CB8AC3E}">
        <p14:creationId xmlns:p14="http://schemas.microsoft.com/office/powerpoint/2010/main" val="905730434"/>
      </p:ext>
    </p:extLst>
  </p:cSld>
  <p:clrMapOvr>
    <a:masterClrMapping/>
  </p:clrMapOvr>
  <p:transition spd="slow">
    <p:strips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dĺžnik 17">
            <a:extLst>
              <a:ext uri="{FF2B5EF4-FFF2-40B4-BE49-F238E27FC236}">
                <a16:creationId xmlns:a16="http://schemas.microsoft.com/office/drawing/2014/main" id="{12BAEB64-0A4A-AE4A-34C2-09B89C8D7CAB}"/>
              </a:ext>
            </a:extLst>
          </p:cNvPr>
          <p:cNvSpPr/>
          <p:nvPr/>
        </p:nvSpPr>
        <p:spPr>
          <a:xfrm>
            <a:off x="0" y="1225226"/>
            <a:ext cx="12192000" cy="5630728"/>
          </a:xfrm>
          <a:prstGeom prst="rect">
            <a:avLst/>
          </a:prstGeom>
          <a:gradFill flip="none" rotWithShape="1">
            <a:gsLst>
              <a:gs pos="0">
                <a:srgbClr val="D3DEF5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7E21544-5DE3-90D7-0783-A4D0FFA1D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61672"/>
            <a:ext cx="10515600" cy="3241963"/>
          </a:xfrm>
        </p:spPr>
        <p:txBody>
          <a:bodyPr>
            <a:normAutofit/>
          </a:bodyPr>
          <a:lstStyle/>
          <a:p>
            <a:pPr marL="0" indent="0" algn="just" fontAlgn="base">
              <a:lnSpc>
                <a:spcPct val="120000"/>
              </a:lnSpc>
              <a:buClr>
                <a:srgbClr val="244FA3"/>
              </a:buClr>
              <a:buNone/>
            </a:pPr>
            <a:r>
              <a:rPr lang="sk-SK" dirty="0">
                <a:solidFill>
                  <a:srgbClr val="FF0000"/>
                </a:solidFill>
              </a:rPr>
              <a:t>Praktické overenie metódy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Ø"/>
            </a:pP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každoročné efektívne študentské praxe v období 10 rokov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Ø"/>
            </a:pP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na potvrdenie účinnosti metódy </a:t>
            </a:r>
            <a:r>
              <a:rPr lang="sk-SK" dirty="0" err="1">
                <a:solidFill>
                  <a:schemeClr val="bg2">
                    <a:lumMod val="10000"/>
                  </a:schemeClr>
                </a:solidFill>
              </a:rPr>
              <a:t>counselingu</a:t>
            </a:r>
            <a:endParaRPr lang="sk-SK" dirty="0">
              <a:solidFill>
                <a:schemeClr val="bg2">
                  <a:lumMod val="10000"/>
                </a:schemeClr>
              </a:solidFill>
            </a:endParaRP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Ø"/>
            </a:pP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realizované v spolupráci s neziskovými organizáciami, napr. Spoločnosť </a:t>
            </a:r>
            <a:r>
              <a:rPr lang="sk-SK" dirty="0" err="1">
                <a:solidFill>
                  <a:schemeClr val="bg2">
                    <a:lumMod val="10000"/>
                  </a:schemeClr>
                </a:solidFill>
              </a:rPr>
              <a:t>Down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 syndróm, Slovenská </a:t>
            </a:r>
            <a:r>
              <a:rPr lang="sk-SK" dirty="0" err="1">
                <a:solidFill>
                  <a:schemeClr val="bg2">
                    <a:lumMod val="10000"/>
                  </a:schemeClr>
                </a:solidFill>
              </a:rPr>
              <a:t>katolíca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 charita, </a:t>
            </a:r>
            <a:r>
              <a:rPr lang="sk-SK" dirty="0" err="1">
                <a:solidFill>
                  <a:schemeClr val="bg2">
                    <a:lumMod val="10000"/>
                  </a:schemeClr>
                </a:solidFill>
              </a:rPr>
              <a:t>Rodinkovo</a:t>
            </a:r>
            <a:endParaRPr lang="sk-SK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2520A57-ACE6-45A0-A36B-F94908F1455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328" y="471991"/>
            <a:ext cx="364620" cy="445899"/>
          </a:xfrm>
          <a:prstGeom prst="rect">
            <a:avLst/>
          </a:prstGeom>
        </p:spPr>
      </p:pic>
      <p:pic>
        <p:nvPicPr>
          <p:cNvPr id="8" name="Obrázek 11" descr="4loga.jpg">
            <a:extLst>
              <a:ext uri="{FF2B5EF4-FFF2-40B4-BE49-F238E27FC236}">
                <a16:creationId xmlns:a16="http://schemas.microsoft.com/office/drawing/2014/main" id="{77E96CB3-F7F2-1478-CFAC-D0853BD0AC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57055"/>
            <a:ext cx="3319633" cy="720565"/>
          </a:xfrm>
          <a:prstGeom prst="rect">
            <a:avLst/>
          </a:prstGeom>
        </p:spPr>
      </p:pic>
      <p:sp>
        <p:nvSpPr>
          <p:cNvPr id="9" name="Obdĺžnik 8">
            <a:extLst>
              <a:ext uri="{FF2B5EF4-FFF2-40B4-BE49-F238E27FC236}">
                <a16:creationId xmlns:a16="http://schemas.microsoft.com/office/drawing/2014/main" id="{1BFECAAE-E12B-DC0E-5368-53703C64BCCD}"/>
              </a:ext>
            </a:extLst>
          </p:cNvPr>
          <p:cNvSpPr/>
          <p:nvPr/>
        </p:nvSpPr>
        <p:spPr>
          <a:xfrm>
            <a:off x="9523119" y="453203"/>
            <a:ext cx="22788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Tento projekt sa realizuje vďaka podpore z Európskeho sociálneho fondu a Európskeho fondu regionálneho rozvoja v rámci Operačného programu Ľudské zdroje, </a:t>
            </a:r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hlinkClick r:id="rId4"/>
              </a:rPr>
              <a:t>www.esf.gov.sk</a:t>
            </a:r>
            <a:endParaRPr lang="sk-SK" sz="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03AED1C8-4E33-D0BA-43F7-A8E03ECC5518}"/>
              </a:ext>
            </a:extLst>
          </p:cNvPr>
          <p:cNvSpPr txBox="1">
            <a:spLocks/>
          </p:cNvSpPr>
          <p:nvPr/>
        </p:nvSpPr>
        <p:spPr>
          <a:xfrm>
            <a:off x="729758" y="464354"/>
            <a:ext cx="1667440" cy="511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RODINNÉ </a:t>
            </a:r>
            <a:b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PORADNE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2C0A9A7C-F2AA-19DD-8866-DB770218856F}"/>
              </a:ext>
            </a:extLst>
          </p:cNvPr>
          <p:cNvSpPr txBox="1">
            <a:spLocks/>
          </p:cNvSpPr>
          <p:nvPr/>
        </p:nvSpPr>
        <p:spPr>
          <a:xfrm>
            <a:off x="739908" y="279191"/>
            <a:ext cx="1667440" cy="216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9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Národný projekt</a:t>
            </a:r>
          </a:p>
        </p:txBody>
      </p:sp>
      <p:sp>
        <p:nvSpPr>
          <p:cNvPr id="12" name="Obdélník 7">
            <a:extLst>
              <a:ext uri="{FF2B5EF4-FFF2-40B4-BE49-F238E27FC236}">
                <a16:creationId xmlns:a16="http://schemas.microsoft.com/office/drawing/2014/main" id="{D27BA050-8B06-0762-30F1-08C5D75C6CE8}"/>
              </a:ext>
            </a:extLst>
          </p:cNvPr>
          <p:cNvSpPr/>
          <p:nvPr/>
        </p:nvSpPr>
        <p:spPr>
          <a:xfrm>
            <a:off x="1887987" y="426797"/>
            <a:ext cx="209653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poradensko-psychologické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služby pre jednotlivcov,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páry a rodiny</a:t>
            </a:r>
          </a:p>
        </p:txBody>
      </p:sp>
      <p:pic>
        <p:nvPicPr>
          <p:cNvPr id="14" name="Obrázok 13">
            <a:extLst>
              <a:ext uri="{FF2B5EF4-FFF2-40B4-BE49-F238E27FC236}">
                <a16:creationId xmlns:a16="http://schemas.microsoft.com/office/drawing/2014/main" id="{5A41E98B-ECCC-BC04-EEA8-6AD30A09844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223" y="279191"/>
            <a:ext cx="798745" cy="798429"/>
          </a:xfrm>
          <a:prstGeom prst="rect">
            <a:avLst/>
          </a:prstGeom>
        </p:spPr>
      </p:pic>
      <p:sp>
        <p:nvSpPr>
          <p:cNvPr id="16" name="Nadpis 1">
            <a:extLst>
              <a:ext uri="{FF2B5EF4-FFF2-40B4-BE49-F238E27FC236}">
                <a16:creationId xmlns:a16="http://schemas.microsoft.com/office/drawing/2014/main" id="{391A1F04-4538-23AF-3404-959FC045F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2719"/>
            <a:ext cx="10688782" cy="1098716"/>
          </a:xfrm>
        </p:spPr>
        <p:txBody>
          <a:bodyPr>
            <a:noAutofit/>
          </a:bodyPr>
          <a:lstStyle/>
          <a:p>
            <a:r>
              <a:rPr lang="it-IT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Možnosti uplatnenia counselingu </a:t>
            </a:r>
            <a: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</a:t>
            </a:r>
            <a:r>
              <a:rPr lang="it-IT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pomoci rodinám</a:t>
            </a:r>
            <a: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sk-SK" sz="3200" b="1" i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CESTA ETABLOVANIA COUNSELINGU V SR</a:t>
            </a:r>
            <a:endParaRPr lang="it-IT" sz="3200" b="1" dirty="0">
              <a:solidFill>
                <a:srgbClr val="244FA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odnadpis 2">
            <a:extLst>
              <a:ext uri="{FF2B5EF4-FFF2-40B4-BE49-F238E27FC236}">
                <a16:creationId xmlns:a16="http://schemas.microsoft.com/office/drawing/2014/main" id="{1E4A7BA7-92B9-FC56-03A4-578A9EFE17C3}"/>
              </a:ext>
            </a:extLst>
          </p:cNvPr>
          <p:cNvSpPr txBox="1">
            <a:spLocks/>
          </p:cNvSpPr>
          <p:nvPr/>
        </p:nvSpPr>
        <p:spPr>
          <a:xfrm>
            <a:off x="10165052" y="6386009"/>
            <a:ext cx="1630699" cy="340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sk-SK" sz="1200" dirty="0">
                <a:solidFill>
                  <a:srgbClr val="244FA3"/>
                </a:solidFill>
              </a:rPr>
              <a:t>13. september 2023</a:t>
            </a:r>
          </a:p>
        </p:txBody>
      </p:sp>
    </p:spTree>
    <p:extLst>
      <p:ext uri="{BB962C8B-B14F-4D97-AF65-F5344CB8AC3E}">
        <p14:creationId xmlns:p14="http://schemas.microsoft.com/office/powerpoint/2010/main" val="1477230427"/>
      </p:ext>
    </p:extLst>
  </p:cSld>
  <p:clrMapOvr>
    <a:masterClrMapping/>
  </p:clrMapOvr>
  <p:transition spd="slow">
    <p:strips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dĺžnik 17">
            <a:extLst>
              <a:ext uri="{FF2B5EF4-FFF2-40B4-BE49-F238E27FC236}">
                <a16:creationId xmlns:a16="http://schemas.microsoft.com/office/drawing/2014/main" id="{12BAEB64-0A4A-AE4A-34C2-09B89C8D7CAB}"/>
              </a:ext>
            </a:extLst>
          </p:cNvPr>
          <p:cNvSpPr/>
          <p:nvPr/>
        </p:nvSpPr>
        <p:spPr>
          <a:xfrm>
            <a:off x="0" y="1225226"/>
            <a:ext cx="12192000" cy="5630728"/>
          </a:xfrm>
          <a:prstGeom prst="rect">
            <a:avLst/>
          </a:prstGeom>
          <a:gradFill flip="none" rotWithShape="1">
            <a:gsLst>
              <a:gs pos="0">
                <a:srgbClr val="D3DEF5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7E21544-5DE3-90D7-0783-A4D0FFA1D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53084"/>
            <a:ext cx="10515600" cy="3678120"/>
          </a:xfrm>
        </p:spPr>
        <p:txBody>
          <a:bodyPr>
            <a:normAutofit fontScale="77500" lnSpcReduction="20000"/>
          </a:bodyPr>
          <a:lstStyle/>
          <a:p>
            <a:pPr marL="0" indent="0" algn="just" fontAlgn="base">
              <a:lnSpc>
                <a:spcPct val="120000"/>
              </a:lnSpc>
              <a:buClr>
                <a:srgbClr val="244FA3"/>
              </a:buClr>
              <a:buNone/>
            </a:pPr>
            <a:r>
              <a:rPr lang="sk-SK" dirty="0">
                <a:solidFill>
                  <a:srgbClr val="FF0000"/>
                </a:solidFill>
              </a:rPr>
              <a:t>Medzinárodná spolupráca 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(2013 – 2023)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</a:pPr>
            <a:r>
              <a:rPr lang="sk-SK" dirty="0" err="1">
                <a:solidFill>
                  <a:schemeClr val="bg2">
                    <a:lumMod val="10000"/>
                  </a:schemeClr>
                </a:solidFill>
              </a:rPr>
              <a:t>University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 of </a:t>
            </a:r>
            <a:r>
              <a:rPr lang="sk-SK" dirty="0" err="1">
                <a:solidFill>
                  <a:schemeClr val="bg2">
                    <a:lumMod val="10000"/>
                  </a:schemeClr>
                </a:solidFill>
              </a:rPr>
              <a:t>Central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 Florida, </a:t>
            </a:r>
            <a:r>
              <a:rPr lang="sk-SK" dirty="0" err="1">
                <a:solidFill>
                  <a:schemeClr val="bg2">
                    <a:lumMod val="10000"/>
                  </a:schemeClr>
                </a:solidFill>
              </a:rPr>
              <a:t>Orlando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, USA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</a:pPr>
            <a:r>
              <a:rPr lang="sk-SK" dirty="0" err="1">
                <a:solidFill>
                  <a:schemeClr val="bg2">
                    <a:lumMod val="10000"/>
                  </a:schemeClr>
                </a:solidFill>
              </a:rPr>
              <a:t>Scranton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sk-SK" dirty="0" err="1">
                <a:solidFill>
                  <a:schemeClr val="bg2">
                    <a:lumMod val="10000"/>
                  </a:schemeClr>
                </a:solidFill>
              </a:rPr>
              <a:t>University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sk-SK" dirty="0" err="1">
                <a:solidFill>
                  <a:schemeClr val="bg2">
                    <a:lumMod val="10000"/>
                  </a:schemeClr>
                </a:solidFill>
              </a:rPr>
              <a:t>Scranton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, USA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</a:pP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ASPIC, Verona, Taliansko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</a:pP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Lateránska univerzita, Rím, Taliansko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</a:pPr>
            <a:r>
              <a:rPr lang="sk-SK" dirty="0" err="1">
                <a:solidFill>
                  <a:schemeClr val="bg2">
                    <a:lumMod val="10000"/>
                  </a:schemeClr>
                </a:solidFill>
              </a:rPr>
              <a:t>Camilianum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, Rím, Taliansko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</a:pPr>
            <a:r>
              <a:rPr lang="sk-SK" dirty="0" err="1">
                <a:solidFill>
                  <a:schemeClr val="bg2">
                    <a:lumMod val="10000"/>
                  </a:schemeClr>
                </a:solidFill>
              </a:rPr>
              <a:t>Sapientia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, Budapešť, Maďarsko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</a:pP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UKW, </a:t>
            </a:r>
            <a:r>
              <a:rPr lang="sk-SK" dirty="0" err="1">
                <a:solidFill>
                  <a:schemeClr val="bg2">
                    <a:lumMod val="10000"/>
                  </a:schemeClr>
                </a:solidFill>
              </a:rPr>
              <a:t>Waršawa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, Poľsko</a:t>
            </a: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2520A57-ACE6-45A0-A36B-F94908F1455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328" y="471991"/>
            <a:ext cx="364620" cy="445899"/>
          </a:xfrm>
          <a:prstGeom prst="rect">
            <a:avLst/>
          </a:prstGeom>
        </p:spPr>
      </p:pic>
      <p:pic>
        <p:nvPicPr>
          <p:cNvPr id="8" name="Obrázek 11" descr="4loga.jpg">
            <a:extLst>
              <a:ext uri="{FF2B5EF4-FFF2-40B4-BE49-F238E27FC236}">
                <a16:creationId xmlns:a16="http://schemas.microsoft.com/office/drawing/2014/main" id="{77E96CB3-F7F2-1478-CFAC-D0853BD0AC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57055"/>
            <a:ext cx="3319633" cy="720565"/>
          </a:xfrm>
          <a:prstGeom prst="rect">
            <a:avLst/>
          </a:prstGeom>
        </p:spPr>
      </p:pic>
      <p:sp>
        <p:nvSpPr>
          <p:cNvPr id="9" name="Obdĺžnik 8">
            <a:extLst>
              <a:ext uri="{FF2B5EF4-FFF2-40B4-BE49-F238E27FC236}">
                <a16:creationId xmlns:a16="http://schemas.microsoft.com/office/drawing/2014/main" id="{1BFECAAE-E12B-DC0E-5368-53703C64BCCD}"/>
              </a:ext>
            </a:extLst>
          </p:cNvPr>
          <p:cNvSpPr/>
          <p:nvPr/>
        </p:nvSpPr>
        <p:spPr>
          <a:xfrm>
            <a:off x="9523119" y="453203"/>
            <a:ext cx="22788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Tento projekt sa realizuje vďaka podpore z Európskeho sociálneho fondu a Európskeho fondu regionálneho rozvoja v rámci Operačného programu Ľudské zdroje, </a:t>
            </a:r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hlinkClick r:id="rId4"/>
              </a:rPr>
              <a:t>www.esf.gov.sk</a:t>
            </a:r>
            <a:endParaRPr lang="sk-SK" sz="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03AED1C8-4E33-D0BA-43F7-A8E03ECC5518}"/>
              </a:ext>
            </a:extLst>
          </p:cNvPr>
          <p:cNvSpPr txBox="1">
            <a:spLocks/>
          </p:cNvSpPr>
          <p:nvPr/>
        </p:nvSpPr>
        <p:spPr>
          <a:xfrm>
            <a:off x="729758" y="464354"/>
            <a:ext cx="1667440" cy="511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RODINNÉ </a:t>
            </a:r>
            <a:b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PORADNE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2C0A9A7C-F2AA-19DD-8866-DB770218856F}"/>
              </a:ext>
            </a:extLst>
          </p:cNvPr>
          <p:cNvSpPr txBox="1">
            <a:spLocks/>
          </p:cNvSpPr>
          <p:nvPr/>
        </p:nvSpPr>
        <p:spPr>
          <a:xfrm>
            <a:off x="739908" y="279191"/>
            <a:ext cx="1667440" cy="216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9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Národný projekt</a:t>
            </a:r>
          </a:p>
        </p:txBody>
      </p:sp>
      <p:sp>
        <p:nvSpPr>
          <p:cNvPr id="12" name="Obdélník 7">
            <a:extLst>
              <a:ext uri="{FF2B5EF4-FFF2-40B4-BE49-F238E27FC236}">
                <a16:creationId xmlns:a16="http://schemas.microsoft.com/office/drawing/2014/main" id="{D27BA050-8B06-0762-30F1-08C5D75C6CE8}"/>
              </a:ext>
            </a:extLst>
          </p:cNvPr>
          <p:cNvSpPr/>
          <p:nvPr/>
        </p:nvSpPr>
        <p:spPr>
          <a:xfrm>
            <a:off x="1887987" y="426797"/>
            <a:ext cx="209653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poradensko-psychologické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služby pre jednotlivcov,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páry a rodiny</a:t>
            </a:r>
          </a:p>
        </p:txBody>
      </p:sp>
      <p:pic>
        <p:nvPicPr>
          <p:cNvPr id="14" name="Obrázok 13">
            <a:extLst>
              <a:ext uri="{FF2B5EF4-FFF2-40B4-BE49-F238E27FC236}">
                <a16:creationId xmlns:a16="http://schemas.microsoft.com/office/drawing/2014/main" id="{5A41E98B-ECCC-BC04-EEA8-6AD30A09844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223" y="279191"/>
            <a:ext cx="798745" cy="798429"/>
          </a:xfrm>
          <a:prstGeom prst="rect">
            <a:avLst/>
          </a:prstGeom>
        </p:spPr>
      </p:pic>
      <p:sp>
        <p:nvSpPr>
          <p:cNvPr id="16" name="Nadpis 1">
            <a:extLst>
              <a:ext uri="{FF2B5EF4-FFF2-40B4-BE49-F238E27FC236}">
                <a16:creationId xmlns:a16="http://schemas.microsoft.com/office/drawing/2014/main" id="{391A1F04-4538-23AF-3404-959FC045F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4956"/>
            <a:ext cx="10688782" cy="1368127"/>
          </a:xfrm>
        </p:spPr>
        <p:txBody>
          <a:bodyPr>
            <a:noAutofit/>
          </a:bodyPr>
          <a:lstStyle/>
          <a:p>
            <a:r>
              <a:rPr lang="it-IT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Možnosti uplatnenia counselingu </a:t>
            </a:r>
            <a: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 pomoci </a:t>
            </a:r>
            <a:r>
              <a:rPr lang="it-IT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rodinám</a:t>
            </a:r>
            <a: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sk-SK" sz="3200" b="1" i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CESTA ETABLOVANIA COUNSELINGU V SR</a:t>
            </a:r>
            <a:endParaRPr lang="it-IT" sz="3200" b="1" dirty="0">
              <a:solidFill>
                <a:srgbClr val="244FA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odnadpis 2">
            <a:extLst>
              <a:ext uri="{FF2B5EF4-FFF2-40B4-BE49-F238E27FC236}">
                <a16:creationId xmlns:a16="http://schemas.microsoft.com/office/drawing/2014/main" id="{1E4A7BA7-92B9-FC56-03A4-578A9EFE17C3}"/>
              </a:ext>
            </a:extLst>
          </p:cNvPr>
          <p:cNvSpPr txBox="1">
            <a:spLocks/>
          </p:cNvSpPr>
          <p:nvPr/>
        </p:nvSpPr>
        <p:spPr>
          <a:xfrm>
            <a:off x="10165052" y="6386009"/>
            <a:ext cx="1630699" cy="340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sk-SK" sz="1200" dirty="0">
                <a:solidFill>
                  <a:srgbClr val="244FA3"/>
                </a:solidFill>
              </a:rPr>
              <a:t>13. september 2023</a:t>
            </a:r>
          </a:p>
        </p:txBody>
      </p:sp>
    </p:spTree>
    <p:extLst>
      <p:ext uri="{BB962C8B-B14F-4D97-AF65-F5344CB8AC3E}">
        <p14:creationId xmlns:p14="http://schemas.microsoft.com/office/powerpoint/2010/main" val="1080131326"/>
      </p:ext>
    </p:extLst>
  </p:cSld>
  <p:clrMapOvr>
    <a:masterClrMapping/>
  </p:clrMapOvr>
  <p:transition spd="slow">
    <p:strips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dĺžnik 17">
            <a:extLst>
              <a:ext uri="{FF2B5EF4-FFF2-40B4-BE49-F238E27FC236}">
                <a16:creationId xmlns:a16="http://schemas.microsoft.com/office/drawing/2014/main" id="{12BAEB64-0A4A-AE4A-34C2-09B89C8D7CAB}"/>
              </a:ext>
            </a:extLst>
          </p:cNvPr>
          <p:cNvSpPr/>
          <p:nvPr/>
        </p:nvSpPr>
        <p:spPr>
          <a:xfrm>
            <a:off x="0" y="1234463"/>
            <a:ext cx="12192000" cy="5630728"/>
          </a:xfrm>
          <a:prstGeom prst="rect">
            <a:avLst/>
          </a:prstGeom>
          <a:gradFill flip="none" rotWithShape="1">
            <a:gsLst>
              <a:gs pos="0">
                <a:srgbClr val="D3DEF5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7E21544-5DE3-90D7-0783-A4D0FFA1D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018" y="2381436"/>
            <a:ext cx="10520218" cy="3875048"/>
          </a:xfrm>
        </p:spPr>
        <p:txBody>
          <a:bodyPr>
            <a:normAutofit/>
          </a:bodyPr>
          <a:lstStyle/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miera špecifickosti definície, profilu a úlohy </a:t>
            </a:r>
            <a:r>
              <a:rPr lang="sk-SK" dirty="0" err="1">
                <a:solidFill>
                  <a:schemeClr val="bg2">
                    <a:lumMod val="10000"/>
                  </a:schemeClr>
                </a:solidFill>
              </a:rPr>
              <a:t>counselingu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 v rámci Slovenskej republiky zo študijného, vedeckého a profesijného pohľadu vo vzťahu k miere využitia zahraničných modelov </a:t>
            </a:r>
            <a:r>
              <a:rPr lang="sk-SK" dirty="0" err="1">
                <a:solidFill>
                  <a:schemeClr val="bg2">
                    <a:lumMod val="10000"/>
                  </a:schemeClr>
                </a:solidFill>
              </a:rPr>
              <a:t>counselingu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 (?)</a:t>
            </a:r>
          </a:p>
          <a:p>
            <a:pPr marL="0" indent="0" algn="just" fontAlgn="base">
              <a:lnSpc>
                <a:spcPct val="120000"/>
              </a:lnSpc>
              <a:buClr>
                <a:srgbClr val="244FA3"/>
              </a:buClr>
              <a:buNone/>
            </a:pP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právne, finančné a organizačné prijatie samostatnej profesie </a:t>
            </a:r>
            <a:r>
              <a:rPr lang="sk-SK" dirty="0" err="1">
                <a:solidFill>
                  <a:schemeClr val="bg2">
                    <a:lumMod val="10000"/>
                  </a:schemeClr>
                </a:solidFill>
              </a:rPr>
              <a:t>counselingu</a:t>
            </a: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 alebo ako špecifickej služby v oblasti sociálnej práce (?)</a:t>
            </a:r>
          </a:p>
          <a:p>
            <a:pPr marL="0" indent="0" algn="just" fontAlgn="base">
              <a:lnSpc>
                <a:spcPct val="120000"/>
              </a:lnSpc>
              <a:buClr>
                <a:srgbClr val="244FA3"/>
              </a:buClr>
              <a:buNone/>
            </a:pPr>
            <a:endParaRPr lang="sk-SK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2520A57-ACE6-45A0-A36B-F94908F1455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328" y="471991"/>
            <a:ext cx="364620" cy="445899"/>
          </a:xfrm>
          <a:prstGeom prst="rect">
            <a:avLst/>
          </a:prstGeom>
        </p:spPr>
      </p:pic>
      <p:pic>
        <p:nvPicPr>
          <p:cNvPr id="8" name="Obrázek 11" descr="4loga.jpg">
            <a:extLst>
              <a:ext uri="{FF2B5EF4-FFF2-40B4-BE49-F238E27FC236}">
                <a16:creationId xmlns:a16="http://schemas.microsoft.com/office/drawing/2014/main" id="{77E96CB3-F7F2-1478-CFAC-D0853BD0AC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57055"/>
            <a:ext cx="3319633" cy="720565"/>
          </a:xfrm>
          <a:prstGeom prst="rect">
            <a:avLst/>
          </a:prstGeom>
        </p:spPr>
      </p:pic>
      <p:sp>
        <p:nvSpPr>
          <p:cNvPr id="9" name="Obdĺžnik 8">
            <a:extLst>
              <a:ext uri="{FF2B5EF4-FFF2-40B4-BE49-F238E27FC236}">
                <a16:creationId xmlns:a16="http://schemas.microsoft.com/office/drawing/2014/main" id="{1BFECAAE-E12B-DC0E-5368-53703C64BCCD}"/>
              </a:ext>
            </a:extLst>
          </p:cNvPr>
          <p:cNvSpPr/>
          <p:nvPr/>
        </p:nvSpPr>
        <p:spPr>
          <a:xfrm>
            <a:off x="9523119" y="453203"/>
            <a:ext cx="22788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Tento projekt sa realizuje vďaka podpore z Európskeho sociálneho fondu a Európskeho fondu regionálneho rozvoja v rámci Operačného programu Ľudské zdroje, </a:t>
            </a:r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hlinkClick r:id="rId4"/>
              </a:rPr>
              <a:t>www.esf.gov.sk</a:t>
            </a:r>
            <a:endParaRPr lang="sk-SK" sz="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03AED1C8-4E33-D0BA-43F7-A8E03ECC5518}"/>
              </a:ext>
            </a:extLst>
          </p:cNvPr>
          <p:cNvSpPr txBox="1">
            <a:spLocks/>
          </p:cNvSpPr>
          <p:nvPr/>
        </p:nvSpPr>
        <p:spPr>
          <a:xfrm>
            <a:off x="729758" y="464354"/>
            <a:ext cx="1667440" cy="511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RODINNÉ </a:t>
            </a:r>
            <a:b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PORADNE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2C0A9A7C-F2AA-19DD-8866-DB770218856F}"/>
              </a:ext>
            </a:extLst>
          </p:cNvPr>
          <p:cNvSpPr txBox="1">
            <a:spLocks/>
          </p:cNvSpPr>
          <p:nvPr/>
        </p:nvSpPr>
        <p:spPr>
          <a:xfrm>
            <a:off x="739908" y="279191"/>
            <a:ext cx="1667440" cy="216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9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Národný projekt</a:t>
            </a:r>
          </a:p>
        </p:txBody>
      </p:sp>
      <p:sp>
        <p:nvSpPr>
          <p:cNvPr id="12" name="Obdélník 7">
            <a:extLst>
              <a:ext uri="{FF2B5EF4-FFF2-40B4-BE49-F238E27FC236}">
                <a16:creationId xmlns:a16="http://schemas.microsoft.com/office/drawing/2014/main" id="{D27BA050-8B06-0762-30F1-08C5D75C6CE8}"/>
              </a:ext>
            </a:extLst>
          </p:cNvPr>
          <p:cNvSpPr/>
          <p:nvPr/>
        </p:nvSpPr>
        <p:spPr>
          <a:xfrm>
            <a:off x="1887987" y="426797"/>
            <a:ext cx="209653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poradensko-psychologické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služby pre jednotlivcov,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páry a rodiny</a:t>
            </a:r>
          </a:p>
        </p:txBody>
      </p:sp>
      <p:pic>
        <p:nvPicPr>
          <p:cNvPr id="14" name="Obrázok 13">
            <a:extLst>
              <a:ext uri="{FF2B5EF4-FFF2-40B4-BE49-F238E27FC236}">
                <a16:creationId xmlns:a16="http://schemas.microsoft.com/office/drawing/2014/main" id="{5A41E98B-ECCC-BC04-EEA8-6AD30A09844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223" y="279191"/>
            <a:ext cx="798745" cy="798429"/>
          </a:xfrm>
          <a:prstGeom prst="rect">
            <a:avLst/>
          </a:prstGeom>
        </p:spPr>
      </p:pic>
      <p:sp>
        <p:nvSpPr>
          <p:cNvPr id="16" name="Nadpis 1">
            <a:extLst>
              <a:ext uri="{FF2B5EF4-FFF2-40B4-BE49-F238E27FC236}">
                <a16:creationId xmlns:a16="http://schemas.microsoft.com/office/drawing/2014/main" id="{391A1F04-4538-23AF-3404-959FC045F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1349"/>
            <a:ext cx="10662205" cy="554658"/>
          </a:xfrm>
        </p:spPr>
        <p:txBody>
          <a:bodyPr>
            <a:noAutofit/>
          </a:bodyPr>
          <a:lstStyle/>
          <a:p>
            <a:b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Dilemy a východiská</a:t>
            </a:r>
            <a:b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0" name="Podnadpis 2">
            <a:extLst>
              <a:ext uri="{FF2B5EF4-FFF2-40B4-BE49-F238E27FC236}">
                <a16:creationId xmlns:a16="http://schemas.microsoft.com/office/drawing/2014/main" id="{1E4A7BA7-92B9-FC56-03A4-578A9EFE17C3}"/>
              </a:ext>
            </a:extLst>
          </p:cNvPr>
          <p:cNvSpPr txBox="1">
            <a:spLocks/>
          </p:cNvSpPr>
          <p:nvPr/>
        </p:nvSpPr>
        <p:spPr>
          <a:xfrm>
            <a:off x="10165052" y="6386009"/>
            <a:ext cx="1630699" cy="340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sk-SK" sz="1200" dirty="0">
                <a:solidFill>
                  <a:srgbClr val="244FA3"/>
                </a:solidFill>
              </a:rPr>
              <a:t>13. september 2023</a:t>
            </a:r>
          </a:p>
        </p:txBody>
      </p:sp>
    </p:spTree>
    <p:extLst>
      <p:ext uri="{BB962C8B-B14F-4D97-AF65-F5344CB8AC3E}">
        <p14:creationId xmlns:p14="http://schemas.microsoft.com/office/powerpoint/2010/main" val="1846206776"/>
      </p:ext>
    </p:extLst>
  </p:cSld>
  <p:clrMapOvr>
    <a:masterClrMapping/>
  </p:clrMapOvr>
  <p:transition spd="slow">
    <p:strips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ĺžnik 11">
            <a:extLst>
              <a:ext uri="{FF2B5EF4-FFF2-40B4-BE49-F238E27FC236}">
                <a16:creationId xmlns:a16="http://schemas.microsoft.com/office/drawing/2014/main" id="{11991298-12D9-1292-EA63-A0D398B5177D}"/>
              </a:ext>
            </a:extLst>
          </p:cNvPr>
          <p:cNvSpPr/>
          <p:nvPr/>
        </p:nvSpPr>
        <p:spPr>
          <a:xfrm>
            <a:off x="0" y="1219995"/>
            <a:ext cx="12192000" cy="4407082"/>
          </a:xfrm>
          <a:prstGeom prst="rect">
            <a:avLst/>
          </a:prstGeom>
          <a:solidFill>
            <a:srgbClr val="244F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E4C2C3B-6E3C-A148-8F9F-5D9EE196A9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9161"/>
            <a:ext cx="9144000" cy="1918598"/>
          </a:xfrm>
        </p:spPr>
        <p:txBody>
          <a:bodyPr>
            <a:normAutofit/>
          </a:bodyPr>
          <a:lstStyle/>
          <a:p>
            <a:r>
              <a:rPr lang="sk-SK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Ďakujem Vám za pozornosť!</a:t>
            </a: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2BF225D3-9143-3BC6-8199-5B43A01B2FE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231" y="5935611"/>
            <a:ext cx="532793" cy="651560"/>
          </a:xfrm>
          <a:prstGeom prst="rect">
            <a:avLst/>
          </a:prstGeom>
        </p:spPr>
      </p:pic>
      <p:pic>
        <p:nvPicPr>
          <p:cNvPr id="5" name="Obrázek 11" descr="4loga.jpg">
            <a:extLst>
              <a:ext uri="{FF2B5EF4-FFF2-40B4-BE49-F238E27FC236}">
                <a16:creationId xmlns:a16="http://schemas.microsoft.com/office/drawing/2014/main" id="{4D9D9344-7367-3C9C-BF97-834F9D81C0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9138" y="5771636"/>
            <a:ext cx="4850747" cy="1052911"/>
          </a:xfrm>
          <a:prstGeom prst="rect">
            <a:avLst/>
          </a:prstGeom>
        </p:spPr>
      </p:pic>
      <p:sp>
        <p:nvSpPr>
          <p:cNvPr id="6" name="Obdĺžnik 5">
            <a:extLst>
              <a:ext uri="{FF2B5EF4-FFF2-40B4-BE49-F238E27FC236}">
                <a16:creationId xmlns:a16="http://schemas.microsoft.com/office/drawing/2014/main" id="{0476B919-B24A-8F3B-68FE-062A1ADD1967}"/>
              </a:ext>
            </a:extLst>
          </p:cNvPr>
          <p:cNvSpPr/>
          <p:nvPr/>
        </p:nvSpPr>
        <p:spPr>
          <a:xfrm>
            <a:off x="6873332" y="5935611"/>
            <a:ext cx="471528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Tento projekt sa realizuje vďaka podpore z Európskeho sociálneho fondu</a:t>
            </a:r>
          </a:p>
          <a:p>
            <a:pPr defTabSz="914400"/>
            <a:r>
              <a:rPr lang="sk-SK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 Európskeho fondu regionálneho rozvoja v rámci Operačného programu Ľudské zdroje, </a:t>
            </a:r>
            <a:r>
              <a:rPr lang="sk-SK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hlinkClick r:id="rId4"/>
              </a:rPr>
              <a:t>www.esf.gov.sk</a:t>
            </a:r>
            <a:endParaRPr lang="sk-SK" sz="9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Nadpis 1">
            <a:extLst>
              <a:ext uri="{FF2B5EF4-FFF2-40B4-BE49-F238E27FC236}">
                <a16:creationId xmlns:a16="http://schemas.microsoft.com/office/drawing/2014/main" id="{B9E8342D-BE68-FA21-BD95-B919F245CE28}"/>
              </a:ext>
            </a:extLst>
          </p:cNvPr>
          <p:cNvSpPr txBox="1">
            <a:spLocks/>
          </p:cNvSpPr>
          <p:nvPr/>
        </p:nvSpPr>
        <p:spPr>
          <a:xfrm>
            <a:off x="695304" y="462960"/>
            <a:ext cx="1667440" cy="6340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20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RODINNÉ </a:t>
            </a:r>
            <a:br>
              <a:rPr lang="sk-SK" sz="20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sk-SK" sz="20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PORADNE</a:t>
            </a:r>
          </a:p>
        </p:txBody>
      </p:sp>
      <p:sp>
        <p:nvSpPr>
          <p:cNvPr id="14" name="Podnadpis 2">
            <a:extLst>
              <a:ext uri="{FF2B5EF4-FFF2-40B4-BE49-F238E27FC236}">
                <a16:creationId xmlns:a16="http://schemas.microsoft.com/office/drawing/2014/main" id="{6A37944E-CEB4-B582-7B44-30D134FF9E09}"/>
              </a:ext>
            </a:extLst>
          </p:cNvPr>
          <p:cNvSpPr txBox="1">
            <a:spLocks/>
          </p:cNvSpPr>
          <p:nvPr/>
        </p:nvSpPr>
        <p:spPr>
          <a:xfrm>
            <a:off x="695304" y="212285"/>
            <a:ext cx="1667440" cy="2770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14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Národný projekt</a:t>
            </a:r>
          </a:p>
        </p:txBody>
      </p:sp>
      <p:sp>
        <p:nvSpPr>
          <p:cNvPr id="15" name="Obdélník 7">
            <a:extLst>
              <a:ext uri="{FF2B5EF4-FFF2-40B4-BE49-F238E27FC236}">
                <a16:creationId xmlns:a16="http://schemas.microsoft.com/office/drawing/2014/main" id="{9882EB8A-EAB7-AA8D-6A3B-95DA5B2DD8A4}"/>
              </a:ext>
            </a:extLst>
          </p:cNvPr>
          <p:cNvSpPr/>
          <p:nvPr/>
        </p:nvSpPr>
        <p:spPr>
          <a:xfrm>
            <a:off x="2076978" y="462960"/>
            <a:ext cx="209653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11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poradensko-psychologické</a:t>
            </a:r>
          </a:p>
          <a:p>
            <a:pPr defTabSz="914400"/>
            <a:r>
              <a:rPr lang="sk-SK" sz="11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služby pre jednotlivcov,</a:t>
            </a:r>
          </a:p>
          <a:p>
            <a:pPr defTabSz="914400"/>
            <a:r>
              <a:rPr lang="sk-SK" sz="11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páry a rodiny</a:t>
            </a:r>
          </a:p>
        </p:txBody>
      </p:sp>
      <p:sp>
        <p:nvSpPr>
          <p:cNvPr id="16" name="BlokTextu 15">
            <a:extLst>
              <a:ext uri="{FF2B5EF4-FFF2-40B4-BE49-F238E27FC236}">
                <a16:creationId xmlns:a16="http://schemas.microsoft.com/office/drawing/2014/main" id="{6419C631-827E-235C-9C82-FE1C912A0B5B}"/>
              </a:ext>
            </a:extLst>
          </p:cNvPr>
          <p:cNvSpPr txBox="1"/>
          <p:nvPr/>
        </p:nvSpPr>
        <p:spPr>
          <a:xfrm>
            <a:off x="4018528" y="486043"/>
            <a:ext cx="26992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sk-SK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Prijímateľ Inštitút pre výskum práce a rodiny v spolupráci s partnerom Ústredie práce, sociálnych vecí a rodiny realizujú</a:t>
            </a:r>
          </a:p>
        </p:txBody>
      </p:sp>
      <p:pic>
        <p:nvPicPr>
          <p:cNvPr id="17" name="Obrázok 16">
            <a:extLst>
              <a:ext uri="{FF2B5EF4-FFF2-40B4-BE49-F238E27FC236}">
                <a16:creationId xmlns:a16="http://schemas.microsoft.com/office/drawing/2014/main" id="{F2B50478-B02C-3E4C-8197-18D1C1A442E2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060" y="124364"/>
            <a:ext cx="1021345" cy="1020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144899"/>
      </p:ext>
    </p:extLst>
  </p:cSld>
  <p:clrMapOvr>
    <a:masterClrMapping/>
  </p:clrMapOvr>
  <p:transition spd="slow">
    <p:strips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dĺžnik 17">
            <a:extLst>
              <a:ext uri="{FF2B5EF4-FFF2-40B4-BE49-F238E27FC236}">
                <a16:creationId xmlns:a16="http://schemas.microsoft.com/office/drawing/2014/main" id="{12BAEB64-0A4A-AE4A-34C2-09B89C8D7CAB}"/>
              </a:ext>
            </a:extLst>
          </p:cNvPr>
          <p:cNvSpPr/>
          <p:nvPr/>
        </p:nvSpPr>
        <p:spPr>
          <a:xfrm>
            <a:off x="0" y="1225226"/>
            <a:ext cx="12192000" cy="5630728"/>
          </a:xfrm>
          <a:prstGeom prst="rect">
            <a:avLst/>
          </a:prstGeom>
          <a:gradFill flip="none" rotWithShape="1">
            <a:gsLst>
              <a:gs pos="0">
                <a:srgbClr val="D3DEF5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7E21544-5DE3-90D7-0783-A4D0FFA1D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1436"/>
            <a:ext cx="10515600" cy="3875048"/>
          </a:xfrm>
        </p:spPr>
        <p:txBody>
          <a:bodyPr>
            <a:normAutofit/>
          </a:bodyPr>
          <a:lstStyle/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dirty="0">
                <a:solidFill>
                  <a:schemeClr val="accent1">
                    <a:lumMod val="75000"/>
                  </a:schemeClr>
                </a:solidFill>
              </a:rPr>
              <a:t>Čo je </a:t>
            </a:r>
            <a:r>
              <a:rPr lang="sk-SK" dirty="0" err="1">
                <a:solidFill>
                  <a:schemeClr val="accent1">
                    <a:lumMod val="75000"/>
                  </a:schemeClr>
                </a:solidFill>
              </a:rPr>
              <a:t>counseling</a:t>
            </a:r>
            <a:r>
              <a:rPr lang="sk-SK" dirty="0">
                <a:solidFill>
                  <a:schemeClr val="accent1">
                    <a:lumMod val="75000"/>
                  </a:schemeClr>
                </a:solidFill>
              </a:rPr>
              <a:t>?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dirty="0">
                <a:solidFill>
                  <a:schemeClr val="accent1">
                    <a:lumMod val="75000"/>
                  </a:schemeClr>
                </a:solidFill>
              </a:rPr>
              <a:t>Globálny pohľad na profesiu </a:t>
            </a:r>
            <a:r>
              <a:rPr lang="sk-SK" dirty="0" err="1">
                <a:solidFill>
                  <a:schemeClr val="accent1">
                    <a:lumMod val="75000"/>
                  </a:schemeClr>
                </a:solidFill>
              </a:rPr>
              <a:t>counselora</a:t>
            </a:r>
            <a:r>
              <a:rPr lang="sk-SK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Východiská pre </a:t>
            </a:r>
            <a:r>
              <a:rPr lang="sk-SK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sk-SK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ounseling</a:t>
            </a:r>
            <a:r>
              <a:rPr lang="sk-SK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ako profesiu na Slovensku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Counseling</a:t>
            </a:r>
            <a:r>
              <a:rPr lang="sk-SK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 rodinných poradniach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Dilemy </a:t>
            </a:r>
            <a:r>
              <a:rPr lang="sk-SK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východiská</a:t>
            </a:r>
          </a:p>
          <a:p>
            <a:pPr marL="0" indent="0" algn="just" fontAlgn="base">
              <a:lnSpc>
                <a:spcPct val="120000"/>
              </a:lnSpc>
              <a:buClr>
                <a:srgbClr val="244FA3"/>
              </a:buClr>
              <a:buNone/>
            </a:pPr>
            <a:endParaRPr lang="sk-SK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base">
              <a:lnSpc>
                <a:spcPct val="120000"/>
              </a:lnSpc>
              <a:buClr>
                <a:srgbClr val="244FA3"/>
              </a:buClr>
              <a:buNone/>
            </a:pPr>
            <a:endParaRPr lang="sk-SK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2520A57-ACE6-45A0-A36B-F94908F1455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328" y="471991"/>
            <a:ext cx="364620" cy="445899"/>
          </a:xfrm>
          <a:prstGeom prst="rect">
            <a:avLst/>
          </a:prstGeom>
        </p:spPr>
      </p:pic>
      <p:pic>
        <p:nvPicPr>
          <p:cNvPr id="8" name="Obrázek 11" descr="4loga.jpg">
            <a:extLst>
              <a:ext uri="{FF2B5EF4-FFF2-40B4-BE49-F238E27FC236}">
                <a16:creationId xmlns:a16="http://schemas.microsoft.com/office/drawing/2014/main" id="{77E96CB3-F7F2-1478-CFAC-D0853BD0AC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57055"/>
            <a:ext cx="3319633" cy="720565"/>
          </a:xfrm>
          <a:prstGeom prst="rect">
            <a:avLst/>
          </a:prstGeom>
        </p:spPr>
      </p:pic>
      <p:sp>
        <p:nvSpPr>
          <p:cNvPr id="9" name="Obdĺžnik 8">
            <a:extLst>
              <a:ext uri="{FF2B5EF4-FFF2-40B4-BE49-F238E27FC236}">
                <a16:creationId xmlns:a16="http://schemas.microsoft.com/office/drawing/2014/main" id="{1BFECAAE-E12B-DC0E-5368-53703C64BCCD}"/>
              </a:ext>
            </a:extLst>
          </p:cNvPr>
          <p:cNvSpPr/>
          <p:nvPr/>
        </p:nvSpPr>
        <p:spPr>
          <a:xfrm>
            <a:off x="9523119" y="453203"/>
            <a:ext cx="22788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Tento projekt sa realizuje vďaka podpore z Európskeho sociálneho fondu a Európskeho fondu regionálneho rozvoja v rámci Operačného programu Ľudské zdroje, </a:t>
            </a:r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hlinkClick r:id="rId4"/>
              </a:rPr>
              <a:t>www.esf.gov.sk</a:t>
            </a:r>
            <a:endParaRPr lang="sk-SK" sz="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03AED1C8-4E33-D0BA-43F7-A8E03ECC5518}"/>
              </a:ext>
            </a:extLst>
          </p:cNvPr>
          <p:cNvSpPr txBox="1">
            <a:spLocks/>
          </p:cNvSpPr>
          <p:nvPr/>
        </p:nvSpPr>
        <p:spPr>
          <a:xfrm>
            <a:off x="729758" y="464354"/>
            <a:ext cx="1667440" cy="511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RODINNÉ </a:t>
            </a:r>
            <a:b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PORADNE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2C0A9A7C-F2AA-19DD-8866-DB770218856F}"/>
              </a:ext>
            </a:extLst>
          </p:cNvPr>
          <p:cNvSpPr txBox="1">
            <a:spLocks/>
          </p:cNvSpPr>
          <p:nvPr/>
        </p:nvSpPr>
        <p:spPr>
          <a:xfrm>
            <a:off x="739908" y="279191"/>
            <a:ext cx="1667440" cy="216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9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Národný projekt</a:t>
            </a:r>
          </a:p>
        </p:txBody>
      </p:sp>
      <p:sp>
        <p:nvSpPr>
          <p:cNvPr id="12" name="Obdélník 7">
            <a:extLst>
              <a:ext uri="{FF2B5EF4-FFF2-40B4-BE49-F238E27FC236}">
                <a16:creationId xmlns:a16="http://schemas.microsoft.com/office/drawing/2014/main" id="{D27BA050-8B06-0762-30F1-08C5D75C6CE8}"/>
              </a:ext>
            </a:extLst>
          </p:cNvPr>
          <p:cNvSpPr/>
          <p:nvPr/>
        </p:nvSpPr>
        <p:spPr>
          <a:xfrm>
            <a:off x="1887987" y="426797"/>
            <a:ext cx="209653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poradensko-psychologické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služby pre jednotlivcov,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páry a rodiny</a:t>
            </a:r>
          </a:p>
        </p:txBody>
      </p:sp>
      <p:pic>
        <p:nvPicPr>
          <p:cNvPr id="14" name="Obrázok 13">
            <a:extLst>
              <a:ext uri="{FF2B5EF4-FFF2-40B4-BE49-F238E27FC236}">
                <a16:creationId xmlns:a16="http://schemas.microsoft.com/office/drawing/2014/main" id="{5A41E98B-ECCC-BC04-EEA8-6AD30A09844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223" y="279191"/>
            <a:ext cx="798745" cy="798429"/>
          </a:xfrm>
          <a:prstGeom prst="rect">
            <a:avLst/>
          </a:prstGeom>
        </p:spPr>
      </p:pic>
      <p:sp>
        <p:nvSpPr>
          <p:cNvPr id="16" name="Nadpis 1">
            <a:extLst>
              <a:ext uri="{FF2B5EF4-FFF2-40B4-BE49-F238E27FC236}">
                <a16:creationId xmlns:a16="http://schemas.microsoft.com/office/drawing/2014/main" id="{391A1F04-4538-23AF-3404-959FC045F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1349"/>
            <a:ext cx="10662205" cy="554658"/>
          </a:xfrm>
        </p:spPr>
        <p:txBody>
          <a:bodyPr>
            <a:noAutofit/>
          </a:bodyPr>
          <a:lstStyle/>
          <a:p>
            <a: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Obsah prezentácie</a:t>
            </a:r>
          </a:p>
        </p:txBody>
      </p:sp>
      <p:sp>
        <p:nvSpPr>
          <p:cNvPr id="20" name="Podnadpis 2">
            <a:extLst>
              <a:ext uri="{FF2B5EF4-FFF2-40B4-BE49-F238E27FC236}">
                <a16:creationId xmlns:a16="http://schemas.microsoft.com/office/drawing/2014/main" id="{1E4A7BA7-92B9-FC56-03A4-578A9EFE17C3}"/>
              </a:ext>
            </a:extLst>
          </p:cNvPr>
          <p:cNvSpPr txBox="1">
            <a:spLocks/>
          </p:cNvSpPr>
          <p:nvPr/>
        </p:nvSpPr>
        <p:spPr>
          <a:xfrm>
            <a:off x="10165052" y="6386009"/>
            <a:ext cx="1630699" cy="340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sk-SK" sz="1200" dirty="0">
                <a:solidFill>
                  <a:srgbClr val="244FA3"/>
                </a:solidFill>
              </a:rPr>
              <a:t>13. september 2023</a:t>
            </a:r>
          </a:p>
        </p:txBody>
      </p:sp>
    </p:spTree>
    <p:extLst>
      <p:ext uri="{BB962C8B-B14F-4D97-AF65-F5344CB8AC3E}">
        <p14:creationId xmlns:p14="http://schemas.microsoft.com/office/powerpoint/2010/main" val="1882691082"/>
      </p:ext>
    </p:extLst>
  </p:cSld>
  <p:clrMapOvr>
    <a:masterClrMapping/>
  </p:clrMapOvr>
  <p:transition spd="slow">
    <p:strip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dĺžnik 17">
            <a:extLst>
              <a:ext uri="{FF2B5EF4-FFF2-40B4-BE49-F238E27FC236}">
                <a16:creationId xmlns:a16="http://schemas.microsoft.com/office/drawing/2014/main" id="{12BAEB64-0A4A-AE4A-34C2-09B89C8D7CAB}"/>
              </a:ext>
            </a:extLst>
          </p:cNvPr>
          <p:cNvSpPr/>
          <p:nvPr/>
        </p:nvSpPr>
        <p:spPr>
          <a:xfrm>
            <a:off x="0" y="1236508"/>
            <a:ext cx="12192000" cy="5630728"/>
          </a:xfrm>
          <a:prstGeom prst="rect">
            <a:avLst/>
          </a:prstGeom>
          <a:gradFill flip="none" rotWithShape="1">
            <a:gsLst>
              <a:gs pos="0">
                <a:srgbClr val="D3DEF5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7E21544-5DE3-90D7-0783-A4D0FFA1D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1436"/>
            <a:ext cx="10515600" cy="3875048"/>
          </a:xfrm>
        </p:spPr>
        <p:txBody>
          <a:bodyPr>
            <a:normAutofit/>
          </a:bodyPr>
          <a:lstStyle/>
          <a:p>
            <a:pPr marL="0" indent="0" algn="just" fontAlgn="base">
              <a:lnSpc>
                <a:spcPct val="120000"/>
              </a:lnSpc>
              <a:buClr>
                <a:srgbClr val="244FA3"/>
              </a:buClr>
              <a:buNone/>
            </a:pP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Predstaviť </a:t>
            </a:r>
            <a:r>
              <a:rPr lang="sk-SK" dirty="0" err="1">
                <a:solidFill>
                  <a:schemeClr val="bg2">
                    <a:lumMod val="10000"/>
                  </a:schemeClr>
                </a:solidFill>
              </a:rPr>
              <a:t>counseling</a:t>
            </a:r>
            <a:endParaRPr lang="sk-SK" dirty="0">
              <a:solidFill>
                <a:schemeClr val="bg2">
                  <a:lumMod val="10000"/>
                </a:schemeClr>
              </a:solidFill>
            </a:endParaRP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 ako novú metódu podpory klientov v rôznych záťažových situáciách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pri tvorbe nových inštitúcii zameraných na pomoc rodinám na Slovensku</a:t>
            </a:r>
          </a:p>
          <a:p>
            <a:pPr marL="0" indent="0" algn="just" fontAlgn="base">
              <a:lnSpc>
                <a:spcPct val="120000"/>
              </a:lnSpc>
              <a:buClr>
                <a:srgbClr val="244FA3"/>
              </a:buClr>
              <a:buNone/>
            </a:pPr>
            <a:endParaRPr lang="sk-SK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2520A57-ACE6-45A0-A36B-F94908F1455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328" y="471991"/>
            <a:ext cx="364620" cy="445899"/>
          </a:xfrm>
          <a:prstGeom prst="rect">
            <a:avLst/>
          </a:prstGeom>
        </p:spPr>
      </p:pic>
      <p:pic>
        <p:nvPicPr>
          <p:cNvPr id="8" name="Obrázek 11" descr="4loga.jpg">
            <a:extLst>
              <a:ext uri="{FF2B5EF4-FFF2-40B4-BE49-F238E27FC236}">
                <a16:creationId xmlns:a16="http://schemas.microsoft.com/office/drawing/2014/main" id="{77E96CB3-F7F2-1478-CFAC-D0853BD0AC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57055"/>
            <a:ext cx="3319633" cy="720565"/>
          </a:xfrm>
          <a:prstGeom prst="rect">
            <a:avLst/>
          </a:prstGeom>
        </p:spPr>
      </p:pic>
      <p:sp>
        <p:nvSpPr>
          <p:cNvPr id="9" name="Obdĺžnik 8">
            <a:extLst>
              <a:ext uri="{FF2B5EF4-FFF2-40B4-BE49-F238E27FC236}">
                <a16:creationId xmlns:a16="http://schemas.microsoft.com/office/drawing/2014/main" id="{1BFECAAE-E12B-DC0E-5368-53703C64BCCD}"/>
              </a:ext>
            </a:extLst>
          </p:cNvPr>
          <p:cNvSpPr/>
          <p:nvPr/>
        </p:nvSpPr>
        <p:spPr>
          <a:xfrm>
            <a:off x="9523119" y="453203"/>
            <a:ext cx="22788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Tento projekt sa realizuje vďaka podpore z Európskeho sociálneho fondu a Európskeho fondu regionálneho rozvoja v rámci Operačného programu Ľudské zdroje, </a:t>
            </a:r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hlinkClick r:id="rId4"/>
              </a:rPr>
              <a:t>www.esf.gov.sk</a:t>
            </a:r>
            <a:endParaRPr lang="sk-SK" sz="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03AED1C8-4E33-D0BA-43F7-A8E03ECC5518}"/>
              </a:ext>
            </a:extLst>
          </p:cNvPr>
          <p:cNvSpPr txBox="1">
            <a:spLocks/>
          </p:cNvSpPr>
          <p:nvPr/>
        </p:nvSpPr>
        <p:spPr>
          <a:xfrm>
            <a:off x="729758" y="464354"/>
            <a:ext cx="1667440" cy="511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RODINNÉ </a:t>
            </a:r>
            <a:b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PORADNE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2C0A9A7C-F2AA-19DD-8866-DB770218856F}"/>
              </a:ext>
            </a:extLst>
          </p:cNvPr>
          <p:cNvSpPr txBox="1">
            <a:spLocks/>
          </p:cNvSpPr>
          <p:nvPr/>
        </p:nvSpPr>
        <p:spPr>
          <a:xfrm>
            <a:off x="739908" y="279191"/>
            <a:ext cx="1667440" cy="216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9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Národný projekt</a:t>
            </a:r>
          </a:p>
        </p:txBody>
      </p:sp>
      <p:sp>
        <p:nvSpPr>
          <p:cNvPr id="12" name="Obdélník 7">
            <a:extLst>
              <a:ext uri="{FF2B5EF4-FFF2-40B4-BE49-F238E27FC236}">
                <a16:creationId xmlns:a16="http://schemas.microsoft.com/office/drawing/2014/main" id="{D27BA050-8B06-0762-30F1-08C5D75C6CE8}"/>
              </a:ext>
            </a:extLst>
          </p:cNvPr>
          <p:cNvSpPr/>
          <p:nvPr/>
        </p:nvSpPr>
        <p:spPr>
          <a:xfrm>
            <a:off x="1887987" y="426797"/>
            <a:ext cx="209653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poradensko-psychologické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služby pre jednotlivcov,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páry a rodiny</a:t>
            </a:r>
          </a:p>
        </p:txBody>
      </p:sp>
      <p:pic>
        <p:nvPicPr>
          <p:cNvPr id="14" name="Obrázok 13">
            <a:extLst>
              <a:ext uri="{FF2B5EF4-FFF2-40B4-BE49-F238E27FC236}">
                <a16:creationId xmlns:a16="http://schemas.microsoft.com/office/drawing/2014/main" id="{5A41E98B-ECCC-BC04-EEA8-6AD30A09844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223" y="279191"/>
            <a:ext cx="798745" cy="798429"/>
          </a:xfrm>
          <a:prstGeom prst="rect">
            <a:avLst/>
          </a:prstGeom>
        </p:spPr>
      </p:pic>
      <p:sp>
        <p:nvSpPr>
          <p:cNvPr id="16" name="Nadpis 1">
            <a:extLst>
              <a:ext uri="{FF2B5EF4-FFF2-40B4-BE49-F238E27FC236}">
                <a16:creationId xmlns:a16="http://schemas.microsoft.com/office/drawing/2014/main" id="{391A1F04-4538-23AF-3404-959FC045F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1349"/>
            <a:ext cx="10662205" cy="554658"/>
          </a:xfrm>
        </p:spPr>
        <p:txBody>
          <a:bodyPr>
            <a:noAutofit/>
          </a:bodyPr>
          <a:lstStyle/>
          <a:p>
            <a: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Hlavný cieľ prezentácie</a:t>
            </a:r>
          </a:p>
        </p:txBody>
      </p:sp>
      <p:sp>
        <p:nvSpPr>
          <p:cNvPr id="20" name="Podnadpis 2">
            <a:extLst>
              <a:ext uri="{FF2B5EF4-FFF2-40B4-BE49-F238E27FC236}">
                <a16:creationId xmlns:a16="http://schemas.microsoft.com/office/drawing/2014/main" id="{1E4A7BA7-92B9-FC56-03A4-578A9EFE17C3}"/>
              </a:ext>
            </a:extLst>
          </p:cNvPr>
          <p:cNvSpPr txBox="1">
            <a:spLocks/>
          </p:cNvSpPr>
          <p:nvPr/>
        </p:nvSpPr>
        <p:spPr>
          <a:xfrm>
            <a:off x="10165052" y="6386009"/>
            <a:ext cx="1630699" cy="340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sk-SK" sz="1200" dirty="0">
                <a:solidFill>
                  <a:srgbClr val="244FA3"/>
                </a:solidFill>
              </a:rPr>
              <a:t>13. september 2023</a:t>
            </a:r>
          </a:p>
        </p:txBody>
      </p:sp>
    </p:spTree>
    <p:extLst>
      <p:ext uri="{BB962C8B-B14F-4D97-AF65-F5344CB8AC3E}">
        <p14:creationId xmlns:p14="http://schemas.microsoft.com/office/powerpoint/2010/main" val="423826199"/>
      </p:ext>
    </p:extLst>
  </p:cSld>
  <p:clrMapOvr>
    <a:masterClrMapping/>
  </p:clrMapOvr>
  <p:transition spd="slow">
    <p:strips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dĺžnik 17">
            <a:extLst>
              <a:ext uri="{FF2B5EF4-FFF2-40B4-BE49-F238E27FC236}">
                <a16:creationId xmlns:a16="http://schemas.microsoft.com/office/drawing/2014/main" id="{12BAEB64-0A4A-AE4A-34C2-09B89C8D7CAB}"/>
              </a:ext>
            </a:extLst>
          </p:cNvPr>
          <p:cNvSpPr/>
          <p:nvPr/>
        </p:nvSpPr>
        <p:spPr>
          <a:xfrm>
            <a:off x="0" y="1272021"/>
            <a:ext cx="12192000" cy="5630728"/>
          </a:xfrm>
          <a:prstGeom prst="rect">
            <a:avLst/>
          </a:prstGeom>
          <a:gradFill flip="none" rotWithShape="1">
            <a:gsLst>
              <a:gs pos="0">
                <a:srgbClr val="D3DEF5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7E21544-5DE3-90D7-0783-A4D0FFA1D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328" y="2176007"/>
            <a:ext cx="11509424" cy="4550422"/>
          </a:xfrm>
        </p:spPr>
        <p:txBody>
          <a:bodyPr>
            <a:noAutofit/>
          </a:bodyPr>
          <a:lstStyle/>
          <a:p>
            <a:pPr marL="906780" indent="-457200" algn="just">
              <a:lnSpc>
                <a:spcPct val="120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sk-SK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counseling</a:t>
            </a:r>
            <a:r>
              <a:rPr lang="sk-SK" sz="2400" dirty="0">
                <a:ea typeface="Calibri" panose="020F0502020204030204" pitchFamily="34" charset="0"/>
                <a:cs typeface="Times New Roman" panose="02020603050405020304" pitchFamily="18" charset="0"/>
              </a:rPr>
              <a:t> j</a:t>
            </a:r>
            <a:r>
              <a:rPr lang="sk-SK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sk-SK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nedirektívna</a:t>
            </a:r>
            <a:r>
              <a:rPr lang="sk-SK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metóda sociálnej práce,</a:t>
            </a:r>
          </a:p>
          <a:p>
            <a:pPr marL="906780" indent="-457200" algn="just">
              <a:lnSpc>
                <a:spcPct val="120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sk-SK" sz="2400" dirty="0">
                <a:ea typeface="Calibri" panose="020F0502020204030204" pitchFamily="34" charset="0"/>
                <a:cs typeface="Times New Roman" panose="02020603050405020304" pitchFamily="18" charset="0"/>
              </a:rPr>
              <a:t>kt</a:t>
            </a:r>
            <a:r>
              <a:rPr lang="sk-SK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orá napomáha čeliť </a:t>
            </a:r>
            <a:r>
              <a:rPr lang="sk-SK" sz="2400" dirty="0">
                <a:ea typeface="Calibri" panose="020F0502020204030204" pitchFamily="34" charset="0"/>
                <a:cs typeface="Times New Roman" panose="02020603050405020304" pitchFamily="18" charset="0"/>
              </a:rPr>
              <a:t>záťažovým</a:t>
            </a:r>
            <a:r>
              <a:rPr lang="sk-SK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situáciám, ktoré zasahujú jednotlivca na </a:t>
            </a:r>
            <a:r>
              <a:rPr lang="sk-SK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osobnej, spoločenskej </a:t>
            </a:r>
            <a:r>
              <a:rPr lang="sk-SK" sz="24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 spirituálnej </a:t>
            </a:r>
            <a:r>
              <a:rPr lang="sk-SK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úrovni</a:t>
            </a:r>
            <a:r>
              <a:rPr lang="sk-SK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marL="906780" indent="-457200" algn="just">
              <a:lnSpc>
                <a:spcPct val="120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sk-SK" sz="2400" dirty="0">
                <a:ea typeface="Calibri" panose="020F0502020204030204" pitchFamily="34" charset="0"/>
                <a:cs typeface="Times New Roman" panose="02020603050405020304" pitchFamily="18" charset="0"/>
              </a:rPr>
              <a:t>za pomoci </a:t>
            </a:r>
            <a:r>
              <a:rPr lang="sk-SK" sz="24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mobilizácie vnútorných zdrojov </a:t>
            </a:r>
            <a:r>
              <a:rPr lang="sk-SK" sz="2400" dirty="0">
                <a:ea typeface="Calibri" panose="020F0502020204030204" pitchFamily="34" charset="0"/>
                <a:cs typeface="Times New Roman" panose="02020603050405020304" pitchFamily="18" charset="0"/>
              </a:rPr>
              <a:t>jeho prirodzeného prostredia,</a:t>
            </a:r>
          </a:p>
          <a:p>
            <a:pPr marL="906780" indent="-457200" algn="just">
              <a:lnSpc>
                <a:spcPct val="120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sk-SK" sz="2400" dirty="0">
                <a:ea typeface="Calibri" panose="020F0502020204030204" pitchFamily="34" charset="0"/>
                <a:cs typeface="Times New Roman" panose="02020603050405020304" pitchFamily="18" charset="0"/>
              </a:rPr>
              <a:t>s cieľom </a:t>
            </a:r>
            <a:r>
              <a:rPr lang="sk-SK" sz="24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prevencie</a:t>
            </a:r>
            <a:r>
              <a:rPr lang="sk-SK" sz="2400" dirty="0">
                <a:ea typeface="Calibri" panose="020F0502020204030204" pitchFamily="34" charset="0"/>
                <a:cs typeface="Times New Roman" panose="02020603050405020304" pitchFamily="18" charset="0"/>
              </a:rPr>
              <a:t> vzniku vážnych patologických problémov.</a:t>
            </a:r>
          </a:p>
          <a:p>
            <a:pPr marL="44958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sk-SK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Hlavným nástrojom </a:t>
            </a:r>
            <a:r>
              <a:rPr lang="sk-SK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counselingu</a:t>
            </a:r>
            <a:r>
              <a:rPr lang="sk-SK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je </a:t>
            </a:r>
            <a:r>
              <a:rPr lang="sk-SK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sprevádzajúci rozhovor </a:t>
            </a:r>
            <a:r>
              <a:rPr lang="sk-SK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 jeho priebeh je daný cieľom, ku ktorému má smerovať. </a:t>
            </a:r>
            <a:endParaRPr lang="sk-SK" sz="24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2520A57-ACE6-45A0-A36B-F94908F1455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328" y="471991"/>
            <a:ext cx="364620" cy="445899"/>
          </a:xfrm>
          <a:prstGeom prst="rect">
            <a:avLst/>
          </a:prstGeom>
        </p:spPr>
      </p:pic>
      <p:pic>
        <p:nvPicPr>
          <p:cNvPr id="8" name="Obrázek 11" descr="4loga.jpg">
            <a:extLst>
              <a:ext uri="{FF2B5EF4-FFF2-40B4-BE49-F238E27FC236}">
                <a16:creationId xmlns:a16="http://schemas.microsoft.com/office/drawing/2014/main" id="{77E96CB3-F7F2-1478-CFAC-D0853BD0AC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57055"/>
            <a:ext cx="3319633" cy="720565"/>
          </a:xfrm>
          <a:prstGeom prst="rect">
            <a:avLst/>
          </a:prstGeom>
        </p:spPr>
      </p:pic>
      <p:sp>
        <p:nvSpPr>
          <p:cNvPr id="9" name="Obdĺžnik 8">
            <a:extLst>
              <a:ext uri="{FF2B5EF4-FFF2-40B4-BE49-F238E27FC236}">
                <a16:creationId xmlns:a16="http://schemas.microsoft.com/office/drawing/2014/main" id="{1BFECAAE-E12B-DC0E-5368-53703C64BCCD}"/>
              </a:ext>
            </a:extLst>
          </p:cNvPr>
          <p:cNvSpPr/>
          <p:nvPr/>
        </p:nvSpPr>
        <p:spPr>
          <a:xfrm>
            <a:off x="9523119" y="453203"/>
            <a:ext cx="22788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Tento projekt sa realizuje vďaka podpore z Európskeho sociálneho fondu a Európskeho fondu regionálneho rozvoja v rámci Operačného programu Ľudské zdroje, </a:t>
            </a:r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hlinkClick r:id="rId4"/>
              </a:rPr>
              <a:t>www.esf.gov.sk</a:t>
            </a:r>
            <a:endParaRPr lang="sk-SK" sz="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03AED1C8-4E33-D0BA-43F7-A8E03ECC5518}"/>
              </a:ext>
            </a:extLst>
          </p:cNvPr>
          <p:cNvSpPr txBox="1">
            <a:spLocks/>
          </p:cNvSpPr>
          <p:nvPr/>
        </p:nvSpPr>
        <p:spPr>
          <a:xfrm>
            <a:off x="729758" y="464354"/>
            <a:ext cx="1667440" cy="511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RODINNÉ </a:t>
            </a:r>
            <a:b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PORADNE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2C0A9A7C-F2AA-19DD-8866-DB770218856F}"/>
              </a:ext>
            </a:extLst>
          </p:cNvPr>
          <p:cNvSpPr txBox="1">
            <a:spLocks/>
          </p:cNvSpPr>
          <p:nvPr/>
        </p:nvSpPr>
        <p:spPr>
          <a:xfrm>
            <a:off x="739908" y="279191"/>
            <a:ext cx="1667440" cy="216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9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Národný projekt</a:t>
            </a:r>
          </a:p>
        </p:txBody>
      </p:sp>
      <p:sp>
        <p:nvSpPr>
          <p:cNvPr id="12" name="Obdélník 7">
            <a:extLst>
              <a:ext uri="{FF2B5EF4-FFF2-40B4-BE49-F238E27FC236}">
                <a16:creationId xmlns:a16="http://schemas.microsoft.com/office/drawing/2014/main" id="{D27BA050-8B06-0762-30F1-08C5D75C6CE8}"/>
              </a:ext>
            </a:extLst>
          </p:cNvPr>
          <p:cNvSpPr/>
          <p:nvPr/>
        </p:nvSpPr>
        <p:spPr>
          <a:xfrm>
            <a:off x="1887987" y="426797"/>
            <a:ext cx="209653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poradensko-psychologické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služby pre jednotlivcov,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páry a rodiny</a:t>
            </a:r>
          </a:p>
        </p:txBody>
      </p:sp>
      <p:pic>
        <p:nvPicPr>
          <p:cNvPr id="14" name="Obrázok 13">
            <a:extLst>
              <a:ext uri="{FF2B5EF4-FFF2-40B4-BE49-F238E27FC236}">
                <a16:creationId xmlns:a16="http://schemas.microsoft.com/office/drawing/2014/main" id="{5A41E98B-ECCC-BC04-EEA8-6AD30A09844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223" y="279191"/>
            <a:ext cx="798745" cy="798429"/>
          </a:xfrm>
          <a:prstGeom prst="rect">
            <a:avLst/>
          </a:prstGeom>
        </p:spPr>
      </p:pic>
      <p:sp>
        <p:nvSpPr>
          <p:cNvPr id="16" name="Nadpis 1">
            <a:extLst>
              <a:ext uri="{FF2B5EF4-FFF2-40B4-BE49-F238E27FC236}">
                <a16:creationId xmlns:a16="http://schemas.microsoft.com/office/drawing/2014/main" id="{391A1F04-4538-23AF-3404-959FC045F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896" y="1279217"/>
            <a:ext cx="10662205" cy="554658"/>
          </a:xfrm>
        </p:spPr>
        <p:txBody>
          <a:bodyPr>
            <a:noAutofit/>
          </a:bodyPr>
          <a:lstStyle/>
          <a:p>
            <a: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Čo je </a:t>
            </a:r>
            <a:r>
              <a:rPr lang="sk-SK" sz="3200" b="1" dirty="0" err="1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counseling</a:t>
            </a:r>
            <a: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0" name="Podnadpis 2">
            <a:extLst>
              <a:ext uri="{FF2B5EF4-FFF2-40B4-BE49-F238E27FC236}">
                <a16:creationId xmlns:a16="http://schemas.microsoft.com/office/drawing/2014/main" id="{1E4A7BA7-92B9-FC56-03A4-578A9EFE17C3}"/>
              </a:ext>
            </a:extLst>
          </p:cNvPr>
          <p:cNvSpPr txBox="1">
            <a:spLocks/>
          </p:cNvSpPr>
          <p:nvPr/>
        </p:nvSpPr>
        <p:spPr>
          <a:xfrm>
            <a:off x="10165052" y="6386009"/>
            <a:ext cx="1630699" cy="340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sk-SK" sz="1200" dirty="0">
                <a:solidFill>
                  <a:srgbClr val="244FA3"/>
                </a:solidFill>
              </a:rPr>
              <a:t>13. september 2023</a:t>
            </a:r>
          </a:p>
        </p:txBody>
      </p:sp>
    </p:spTree>
    <p:extLst>
      <p:ext uri="{BB962C8B-B14F-4D97-AF65-F5344CB8AC3E}">
        <p14:creationId xmlns:p14="http://schemas.microsoft.com/office/powerpoint/2010/main" val="4282916204"/>
      </p:ext>
    </p:extLst>
  </p:cSld>
  <p:clrMapOvr>
    <a:masterClrMapping/>
  </p:clrMapOvr>
  <p:transition spd="slow">
    <p:strips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dĺžnik 17">
            <a:extLst>
              <a:ext uri="{FF2B5EF4-FFF2-40B4-BE49-F238E27FC236}">
                <a16:creationId xmlns:a16="http://schemas.microsoft.com/office/drawing/2014/main" id="{12BAEB64-0A4A-AE4A-34C2-09B89C8D7CAB}"/>
              </a:ext>
            </a:extLst>
          </p:cNvPr>
          <p:cNvSpPr/>
          <p:nvPr/>
        </p:nvSpPr>
        <p:spPr>
          <a:xfrm>
            <a:off x="0" y="1234462"/>
            <a:ext cx="12192000" cy="5630728"/>
          </a:xfrm>
          <a:prstGeom prst="rect">
            <a:avLst/>
          </a:prstGeom>
          <a:gradFill flip="none" rotWithShape="1">
            <a:gsLst>
              <a:gs pos="0">
                <a:srgbClr val="D3DEF5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7E21544-5DE3-90D7-0783-A4D0FFA1D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6928"/>
            <a:ext cx="10515600" cy="480950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sk-SK" sz="1700" dirty="0"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Vznikol </a:t>
            </a:r>
            <a:r>
              <a:rPr lang="sk-SK" sz="1700" dirty="0">
                <a:solidFill>
                  <a:srgbClr val="FF0000"/>
                </a:solidFill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v 50. rokoch </a:t>
            </a:r>
            <a:r>
              <a:rPr lang="sk-SK" sz="1700" dirty="0"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minulého storočia ako odpoveď na potrebu sprevádzať vojnových veteránov, vracajúcich sa z vojny.  V roku 1943 bol v USA publikovaný prvý </a:t>
            </a:r>
            <a:r>
              <a:rPr lang="sk-SK" sz="1700" dirty="0">
                <a:solidFill>
                  <a:srgbClr val="FF0000"/>
                </a:solidFill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manuál </a:t>
            </a:r>
            <a:r>
              <a:rPr lang="sk-SK" sz="1700" dirty="0" err="1">
                <a:solidFill>
                  <a:srgbClr val="FF0000"/>
                </a:solidFill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counsellingu</a:t>
            </a:r>
            <a:r>
              <a:rPr lang="sk-SK" sz="1700" dirty="0">
                <a:solidFill>
                  <a:srgbClr val="FF0000"/>
                </a:solidFill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 </a:t>
            </a:r>
            <a:r>
              <a:rPr lang="sk-SK" sz="1700" dirty="0"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pre sociálnych pracovníkov. Teoretické základy pre túto formu intervencie vytvoril </a:t>
            </a:r>
            <a:r>
              <a:rPr lang="sk-SK" sz="1700" b="1" dirty="0" err="1"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Carl</a:t>
            </a:r>
            <a:r>
              <a:rPr lang="sk-SK" sz="1700" b="1" dirty="0"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 </a:t>
            </a:r>
            <a:r>
              <a:rPr lang="sk-SK" sz="1700" b="1" dirty="0" err="1"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Ransom</a:t>
            </a:r>
            <a:r>
              <a:rPr lang="sk-SK" sz="1700" b="1" dirty="0"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 </a:t>
            </a:r>
            <a:r>
              <a:rPr lang="sk-SK" sz="1700" b="1" dirty="0" err="1"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Rogers</a:t>
            </a:r>
            <a:r>
              <a:rPr lang="sk-SK" sz="1700" b="1" dirty="0"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,</a:t>
            </a:r>
            <a:r>
              <a:rPr lang="sk-SK" sz="1700" dirty="0"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 zakladateľ takzvanej </a:t>
            </a:r>
            <a:r>
              <a:rPr lang="sk-SK" sz="1700" i="1" dirty="0">
                <a:solidFill>
                  <a:srgbClr val="FF0000"/>
                </a:solidFill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nedirektívnej psychoterapie</a:t>
            </a:r>
            <a:r>
              <a:rPr lang="sk-SK" sz="1700" dirty="0"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, ktorý v roku 1951 v diele </a:t>
            </a:r>
            <a:r>
              <a:rPr lang="sk-SK" sz="17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k-SK" sz="1700" dirty="0"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Na klienta orientovaná terapia” vypracoval nový prístup k poradenstvu a terapii.</a:t>
            </a: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sk-SK" sz="1700" dirty="0">
                <a:ea typeface="Lucida Sans Unicode" panose="020B0602030504020204" pitchFamily="34" charset="0"/>
                <a:cs typeface="Times New Roman" panose="02020603050405020304" pitchFamily="18" charset="0"/>
              </a:rPr>
              <a:t>Prudký r</a:t>
            </a:r>
            <a:r>
              <a:rPr lang="sk-SK" sz="1700" dirty="0"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ozvoj </a:t>
            </a:r>
            <a:r>
              <a:rPr lang="sk-SK" sz="1700" dirty="0" err="1"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counsellingu</a:t>
            </a:r>
            <a:r>
              <a:rPr lang="sk-SK" sz="1700" dirty="0"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 </a:t>
            </a:r>
            <a:r>
              <a:rPr lang="sk-SK" sz="1700" dirty="0">
                <a:ea typeface="Lucida Sans Unicode" panose="020B0602030504020204" pitchFamily="34" charset="0"/>
                <a:cs typeface="Times New Roman" panose="02020603050405020304" pitchFamily="18" charset="0"/>
              </a:rPr>
              <a:t>sa zaznamenal </a:t>
            </a:r>
            <a:r>
              <a:rPr lang="sk-SK" sz="1700" dirty="0"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v šesťdesiatych rokoch v oblasti prevencie. To znamenalo postup </a:t>
            </a:r>
            <a:r>
              <a:rPr lang="sk-SK" sz="1700" dirty="0">
                <a:solidFill>
                  <a:srgbClr val="FF0000"/>
                </a:solidFill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od modelu zameraného na chorobu k modelu zameraného na zdravie klienta. </a:t>
            </a:r>
            <a:r>
              <a:rPr lang="sk-SK" sz="1700" dirty="0"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 Kľúčovú úlohu teda nadobudol koncept prevencie.</a:t>
            </a: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sk-SK" sz="1700" dirty="0" err="1"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Counseling</a:t>
            </a:r>
            <a:r>
              <a:rPr lang="sk-SK" sz="1700" dirty="0"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 sa stal významnou, definovanou a samostatnou, študijnou a vedeckou oblasťou, s dôkladne určenými a právne potvrdenými zodpovedajúcimi </a:t>
            </a:r>
            <a:r>
              <a:rPr lang="sk-SK" sz="1700" dirty="0">
                <a:solidFill>
                  <a:srgbClr val="FF0000"/>
                </a:solidFill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pracovnými pozíciami</a:t>
            </a:r>
            <a:r>
              <a:rPr lang="sk-SK" sz="1700" dirty="0">
                <a:effectLst/>
                <a:ea typeface="Lucida Sans Unicode" panose="020B0602030504020204" pitchFamily="34" charset="0"/>
                <a:cs typeface="Times New Roman" panose="02020603050405020304" pitchFamily="18" charset="0"/>
              </a:rPr>
              <a:t>. Napríklad v</a:t>
            </a:r>
            <a:r>
              <a:rPr lang="sk-SK" sz="1700" dirty="0">
                <a:effectLst/>
                <a:ea typeface="Calibri" panose="020F0502020204030204" pitchFamily="34" charset="0"/>
              </a:rPr>
              <a:t> roku 2008 bolo v USA v pozícii </a:t>
            </a:r>
            <a:r>
              <a:rPr lang="sk-SK" sz="1700" dirty="0" err="1">
                <a:effectLst/>
                <a:ea typeface="Calibri" panose="020F0502020204030204" pitchFamily="34" charset="0"/>
              </a:rPr>
              <a:t>counselorov</a:t>
            </a:r>
            <a:r>
              <a:rPr lang="sk-SK" sz="1700" dirty="0">
                <a:effectLst/>
                <a:ea typeface="Calibri" panose="020F0502020204030204" pitchFamily="34" charset="0"/>
              </a:rPr>
              <a:t> zamestnaných 665 000 odborníkov, z toho 275 000 pôsobiacimi na školách, 130 000 v rehabilitačných centrách, 113 0000 v centrách pre mentálne problémy a 27 000 </a:t>
            </a:r>
            <a:r>
              <a:rPr lang="sk-SK" sz="1700" dirty="0">
                <a:ea typeface="Calibri" panose="020F0502020204030204" pitchFamily="34" charset="0"/>
              </a:rPr>
              <a:t>v oblasti</a:t>
            </a:r>
            <a:r>
              <a:rPr lang="sk-SK" sz="1700" dirty="0">
                <a:effectLst/>
                <a:ea typeface="Calibri" panose="020F0502020204030204" pitchFamily="34" charset="0"/>
              </a:rPr>
              <a:t> rodinnej terapie. </a:t>
            </a:r>
            <a:r>
              <a:rPr lang="sk-SK" sz="1700" dirty="0">
                <a:ea typeface="Lucida Sans Unicode" panose="020B0602030504020204" pitchFamily="34" charset="0"/>
                <a:cs typeface="Times New Roman" panose="02020603050405020304" pitchFamily="18" charset="0"/>
              </a:rPr>
              <a:t>V Európe sa </a:t>
            </a:r>
            <a:r>
              <a:rPr lang="sk-SK" sz="1700" dirty="0" err="1">
                <a:ea typeface="Lucida Sans Unicode" panose="020B0602030504020204" pitchFamily="34" charset="0"/>
                <a:cs typeface="Times New Roman" panose="02020603050405020304" pitchFamily="18" charset="0"/>
              </a:rPr>
              <a:t>counseling</a:t>
            </a:r>
            <a:r>
              <a:rPr lang="sk-SK" sz="1700" dirty="0">
                <a:ea typeface="Lucida Sans Unicode" panose="020B0602030504020204" pitchFamily="34" charset="0"/>
                <a:cs typeface="Times New Roman" panose="02020603050405020304" pitchFamily="18" charset="0"/>
              </a:rPr>
              <a:t> tiež rozvíja od </a:t>
            </a:r>
            <a:r>
              <a:rPr lang="sk-SK" sz="1700" dirty="0">
                <a:solidFill>
                  <a:srgbClr val="FF0000"/>
                </a:solidFill>
                <a:ea typeface="Lucida Sans Unicode" panose="020B0602030504020204" pitchFamily="34" charset="0"/>
                <a:cs typeface="Times New Roman" panose="02020603050405020304" pitchFamily="18" charset="0"/>
              </a:rPr>
              <a:t>70. rokov ako samostatná profesia.</a:t>
            </a:r>
            <a:endParaRPr lang="sk-SK" dirty="0">
              <a:solidFill>
                <a:srgbClr val="FF0000"/>
              </a:solidFill>
            </a:endParaRP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2520A57-ACE6-45A0-A36B-F94908F1455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328" y="471991"/>
            <a:ext cx="364620" cy="445899"/>
          </a:xfrm>
          <a:prstGeom prst="rect">
            <a:avLst/>
          </a:prstGeom>
        </p:spPr>
      </p:pic>
      <p:pic>
        <p:nvPicPr>
          <p:cNvPr id="8" name="Obrázek 11" descr="4loga.jpg">
            <a:extLst>
              <a:ext uri="{FF2B5EF4-FFF2-40B4-BE49-F238E27FC236}">
                <a16:creationId xmlns:a16="http://schemas.microsoft.com/office/drawing/2014/main" id="{77E96CB3-F7F2-1478-CFAC-D0853BD0AC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57055"/>
            <a:ext cx="3319633" cy="720565"/>
          </a:xfrm>
          <a:prstGeom prst="rect">
            <a:avLst/>
          </a:prstGeom>
        </p:spPr>
      </p:pic>
      <p:sp>
        <p:nvSpPr>
          <p:cNvPr id="9" name="Obdĺžnik 8">
            <a:extLst>
              <a:ext uri="{FF2B5EF4-FFF2-40B4-BE49-F238E27FC236}">
                <a16:creationId xmlns:a16="http://schemas.microsoft.com/office/drawing/2014/main" id="{1BFECAAE-E12B-DC0E-5368-53703C64BCCD}"/>
              </a:ext>
            </a:extLst>
          </p:cNvPr>
          <p:cNvSpPr/>
          <p:nvPr/>
        </p:nvSpPr>
        <p:spPr>
          <a:xfrm>
            <a:off x="9523119" y="453203"/>
            <a:ext cx="22788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Tento projekt sa realizuje vďaka podpore z Európskeho sociálneho fondu a Európskeho fondu regionálneho rozvoja v rámci Operačného programu Ľudské zdroje, </a:t>
            </a:r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hlinkClick r:id="rId4"/>
              </a:rPr>
              <a:t>www.esf.gov.sk</a:t>
            </a:r>
            <a:endParaRPr lang="sk-SK" sz="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03AED1C8-4E33-D0BA-43F7-A8E03ECC5518}"/>
              </a:ext>
            </a:extLst>
          </p:cNvPr>
          <p:cNvSpPr txBox="1">
            <a:spLocks/>
          </p:cNvSpPr>
          <p:nvPr/>
        </p:nvSpPr>
        <p:spPr>
          <a:xfrm>
            <a:off x="729758" y="464354"/>
            <a:ext cx="1667440" cy="511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RODINNÉ </a:t>
            </a:r>
            <a:b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PORADNE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2C0A9A7C-F2AA-19DD-8866-DB770218856F}"/>
              </a:ext>
            </a:extLst>
          </p:cNvPr>
          <p:cNvSpPr txBox="1">
            <a:spLocks/>
          </p:cNvSpPr>
          <p:nvPr/>
        </p:nvSpPr>
        <p:spPr>
          <a:xfrm>
            <a:off x="739908" y="279191"/>
            <a:ext cx="1667440" cy="216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9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Národný projekt</a:t>
            </a:r>
          </a:p>
        </p:txBody>
      </p:sp>
      <p:sp>
        <p:nvSpPr>
          <p:cNvPr id="12" name="Obdélník 7">
            <a:extLst>
              <a:ext uri="{FF2B5EF4-FFF2-40B4-BE49-F238E27FC236}">
                <a16:creationId xmlns:a16="http://schemas.microsoft.com/office/drawing/2014/main" id="{D27BA050-8B06-0762-30F1-08C5D75C6CE8}"/>
              </a:ext>
            </a:extLst>
          </p:cNvPr>
          <p:cNvSpPr/>
          <p:nvPr/>
        </p:nvSpPr>
        <p:spPr>
          <a:xfrm>
            <a:off x="1887987" y="426797"/>
            <a:ext cx="209653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poradensko-psychologické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služby pre jednotlivcov,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páry a rodiny</a:t>
            </a:r>
          </a:p>
        </p:txBody>
      </p:sp>
      <p:pic>
        <p:nvPicPr>
          <p:cNvPr id="14" name="Obrázok 13">
            <a:extLst>
              <a:ext uri="{FF2B5EF4-FFF2-40B4-BE49-F238E27FC236}">
                <a16:creationId xmlns:a16="http://schemas.microsoft.com/office/drawing/2014/main" id="{5A41E98B-ECCC-BC04-EEA8-6AD30A09844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223" y="279191"/>
            <a:ext cx="798745" cy="798429"/>
          </a:xfrm>
          <a:prstGeom prst="rect">
            <a:avLst/>
          </a:prstGeom>
        </p:spPr>
      </p:pic>
      <p:sp>
        <p:nvSpPr>
          <p:cNvPr id="16" name="Nadpis 1">
            <a:extLst>
              <a:ext uri="{FF2B5EF4-FFF2-40B4-BE49-F238E27FC236}">
                <a16:creationId xmlns:a16="http://schemas.microsoft.com/office/drawing/2014/main" id="{391A1F04-4538-23AF-3404-959FC045F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5217"/>
            <a:ext cx="10662205" cy="641711"/>
          </a:xfrm>
        </p:spPr>
        <p:txBody>
          <a:bodyPr>
            <a:noAutofit/>
          </a:bodyPr>
          <a:lstStyle/>
          <a:p>
            <a: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História vzniku </a:t>
            </a:r>
            <a:r>
              <a:rPr lang="sk-SK" sz="3200" b="1" dirty="0" err="1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counselingu</a:t>
            </a:r>
            <a:endParaRPr lang="sk-SK" sz="3200" b="1" dirty="0">
              <a:solidFill>
                <a:srgbClr val="244FA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odnadpis 2">
            <a:extLst>
              <a:ext uri="{FF2B5EF4-FFF2-40B4-BE49-F238E27FC236}">
                <a16:creationId xmlns:a16="http://schemas.microsoft.com/office/drawing/2014/main" id="{1E4A7BA7-92B9-FC56-03A4-578A9EFE17C3}"/>
              </a:ext>
            </a:extLst>
          </p:cNvPr>
          <p:cNvSpPr txBox="1">
            <a:spLocks/>
          </p:cNvSpPr>
          <p:nvPr/>
        </p:nvSpPr>
        <p:spPr>
          <a:xfrm>
            <a:off x="10165052" y="6386009"/>
            <a:ext cx="1630699" cy="340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sk-SK" sz="1200" dirty="0">
                <a:solidFill>
                  <a:srgbClr val="244FA3"/>
                </a:solidFill>
              </a:rPr>
              <a:t>13. september 2023</a:t>
            </a:r>
          </a:p>
        </p:txBody>
      </p:sp>
    </p:spTree>
    <p:extLst>
      <p:ext uri="{BB962C8B-B14F-4D97-AF65-F5344CB8AC3E}">
        <p14:creationId xmlns:p14="http://schemas.microsoft.com/office/powerpoint/2010/main" val="2374011263"/>
      </p:ext>
    </p:extLst>
  </p:cSld>
  <p:clrMapOvr>
    <a:masterClrMapping/>
  </p:clrMapOvr>
  <p:transition spd="slow">
    <p:strips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dĺžnik 17">
            <a:extLst>
              <a:ext uri="{FF2B5EF4-FFF2-40B4-BE49-F238E27FC236}">
                <a16:creationId xmlns:a16="http://schemas.microsoft.com/office/drawing/2014/main" id="{12BAEB64-0A4A-AE4A-34C2-09B89C8D7CAB}"/>
              </a:ext>
            </a:extLst>
          </p:cNvPr>
          <p:cNvSpPr/>
          <p:nvPr/>
        </p:nvSpPr>
        <p:spPr>
          <a:xfrm>
            <a:off x="73302" y="316299"/>
            <a:ext cx="12192000" cy="6184645"/>
          </a:xfrm>
          <a:prstGeom prst="rect">
            <a:avLst/>
          </a:prstGeom>
          <a:gradFill flip="none" rotWithShape="1">
            <a:gsLst>
              <a:gs pos="0">
                <a:srgbClr val="D3DEF5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7E21544-5DE3-90D7-0783-A4D0FFA1D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1436"/>
            <a:ext cx="10515600" cy="3875048"/>
          </a:xfrm>
        </p:spPr>
        <p:txBody>
          <a:bodyPr>
            <a:normAutofit fontScale="77500" lnSpcReduction="20000"/>
          </a:bodyPr>
          <a:lstStyle/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American Counseling Association</a:t>
            </a:r>
            <a:r>
              <a:rPr lang="sk-SK" sz="2800" dirty="0">
                <a:latin typeface="Arial" panose="020B0604020202020204" pitchFamily="34" charset="0"/>
                <a:cs typeface="Arial" panose="020B0604020202020204" pitchFamily="34" charset="0"/>
              </a:rPr>
              <a:t> (1952)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en-US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International Association for Counselling</a:t>
            </a:r>
            <a:r>
              <a:rPr lang="sk-SK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(1966) </a:t>
            </a:r>
            <a:endParaRPr lang="sk-SK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sz="2800" dirty="0">
                <a:latin typeface="Arial" panose="020B0604020202020204" pitchFamily="34" charset="0"/>
                <a:cs typeface="Arial" panose="020B0604020202020204" pitchFamily="34" charset="0"/>
              </a:rPr>
              <a:t>British Association </a:t>
            </a:r>
            <a:r>
              <a:rPr lang="sk-SK" sz="28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sk-SK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2800" dirty="0" err="1">
                <a:latin typeface="Arial" panose="020B0604020202020204" pitchFamily="34" charset="0"/>
                <a:cs typeface="Arial" panose="020B0604020202020204" pitchFamily="34" charset="0"/>
              </a:rPr>
              <a:t>Counselling</a:t>
            </a:r>
            <a:r>
              <a:rPr lang="sk-SK" sz="2800" dirty="0">
                <a:latin typeface="Arial" panose="020B0604020202020204" pitchFamily="34" charset="0"/>
                <a:cs typeface="Arial" panose="020B0604020202020204" pitchFamily="34" charset="0"/>
              </a:rPr>
              <a:t> (1977) 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sz="2800" dirty="0">
                <a:latin typeface="Arial" panose="020B0604020202020204" pitchFamily="34" charset="0"/>
                <a:cs typeface="Arial" panose="020B0604020202020204" pitchFamily="34" charset="0"/>
              </a:rPr>
              <a:t>British Association </a:t>
            </a:r>
            <a:r>
              <a:rPr lang="sk-SK" sz="28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sk-SK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2800" dirty="0" err="1">
                <a:latin typeface="Arial" panose="020B0604020202020204" pitchFamily="34" charset="0"/>
                <a:cs typeface="Arial" panose="020B0604020202020204" pitchFamily="34" charset="0"/>
              </a:rPr>
              <a:t>Counselling</a:t>
            </a:r>
            <a:r>
              <a:rPr lang="sk-SK" sz="28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sk-SK" sz="2800" dirty="0" err="1">
                <a:latin typeface="Arial" panose="020B0604020202020204" pitchFamily="34" charset="0"/>
                <a:cs typeface="Arial" panose="020B0604020202020204" pitchFamily="34" charset="0"/>
              </a:rPr>
              <a:t>Psychotherapy</a:t>
            </a:r>
            <a:r>
              <a:rPr lang="sk-SK" sz="2800" dirty="0">
                <a:latin typeface="Arial" panose="020B0604020202020204" pitchFamily="34" charset="0"/>
                <a:cs typeface="Arial" panose="020B0604020202020204" pitchFamily="34" charset="0"/>
              </a:rPr>
              <a:t> (2000)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r>
              <a:rPr lang="sk-SK" sz="2800" dirty="0" err="1">
                <a:latin typeface="Arial" panose="020B0604020202020204" pitchFamily="34" charset="0"/>
                <a:cs typeface="Arial" panose="020B0604020202020204" pitchFamily="34" charset="0"/>
              </a:rPr>
              <a:t>European</a:t>
            </a:r>
            <a:r>
              <a:rPr lang="sk-SK" sz="2800" dirty="0">
                <a:latin typeface="Arial" panose="020B0604020202020204" pitchFamily="34" charset="0"/>
                <a:cs typeface="Arial" panose="020B0604020202020204" pitchFamily="34" charset="0"/>
              </a:rPr>
              <a:t> Association </a:t>
            </a:r>
            <a:r>
              <a:rPr lang="sk-SK" sz="28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sk-SK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2800" dirty="0" err="1">
                <a:latin typeface="Arial" panose="020B0604020202020204" pitchFamily="34" charset="0"/>
                <a:cs typeface="Arial" panose="020B0604020202020204" pitchFamily="34" charset="0"/>
              </a:rPr>
              <a:t>Counselling</a:t>
            </a:r>
            <a:r>
              <a:rPr lang="sk-SK" sz="2800" dirty="0">
                <a:latin typeface="Arial" panose="020B0604020202020204" pitchFamily="34" charset="0"/>
                <a:cs typeface="Arial" panose="020B0604020202020204" pitchFamily="34" charset="0"/>
              </a:rPr>
              <a:t> (1992)</a:t>
            </a:r>
          </a:p>
          <a:p>
            <a:pPr marL="0" indent="0" algn="just" fontAlgn="base">
              <a:lnSpc>
                <a:spcPct val="120000"/>
              </a:lnSpc>
              <a:buClr>
                <a:srgbClr val="244FA3"/>
              </a:buClr>
              <a:buNone/>
            </a:pPr>
            <a:r>
              <a:rPr lang="sk-SK" sz="2600" i="1" dirty="0">
                <a:latin typeface="Arial" panose="020B0604020202020204" pitchFamily="34" charset="0"/>
                <a:cs typeface="Arial" panose="020B0604020202020204" pitchFamily="34" charset="0"/>
              </a:rPr>
              <a:t>Európska Asociácia pre </a:t>
            </a:r>
            <a:r>
              <a:rPr lang="sk-SK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Counselling</a:t>
            </a:r>
            <a:r>
              <a:rPr lang="sk-SK" sz="2600" i="1" dirty="0">
                <a:latin typeface="Arial" panose="020B0604020202020204" pitchFamily="34" charset="0"/>
                <a:cs typeface="Arial" panose="020B0604020202020204" pitchFamily="34" charset="0"/>
              </a:rPr>
              <a:t> definovala vzdelávacie štandardy a stanovila kritériá potrebného rozsahu hodín vzdelávania, metódy vzdelávania a taktiež normy etického správania </a:t>
            </a:r>
            <a:r>
              <a:rPr lang="sk-SK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counselorov</a:t>
            </a:r>
            <a:r>
              <a:rPr lang="sk-SK" sz="26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 fontAlgn="base">
              <a:lnSpc>
                <a:spcPct val="120000"/>
              </a:lnSpc>
              <a:buClr>
                <a:srgbClr val="244FA3"/>
              </a:buClr>
              <a:buNone/>
            </a:pPr>
            <a:r>
              <a:rPr lang="sk-SK" sz="2600" i="1" dirty="0">
                <a:latin typeface="Arial" panose="020B0604020202020204" pitchFamily="34" charset="0"/>
                <a:cs typeface="Arial" panose="020B0604020202020204" pitchFamily="34" charset="0"/>
              </a:rPr>
              <a:t>Medzinárodná asociácia </a:t>
            </a:r>
            <a:r>
              <a:rPr lang="sk-SK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counselingu</a:t>
            </a:r>
            <a:r>
              <a:rPr lang="sk-SK" sz="2600" i="1" dirty="0">
                <a:latin typeface="Arial" panose="020B0604020202020204" pitchFamily="34" charset="0"/>
                <a:cs typeface="Arial" panose="020B0604020202020204" pitchFamily="34" charset="0"/>
              </a:rPr>
              <a:t> má konzultatívny status v OSN.</a:t>
            </a:r>
            <a:endParaRPr lang="sk-SK" sz="2600" i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2520A57-ACE6-45A0-A36B-F94908F1455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328" y="471991"/>
            <a:ext cx="364620" cy="445899"/>
          </a:xfrm>
          <a:prstGeom prst="rect">
            <a:avLst/>
          </a:prstGeom>
        </p:spPr>
      </p:pic>
      <p:pic>
        <p:nvPicPr>
          <p:cNvPr id="8" name="Obrázek 11" descr="4loga.jpg">
            <a:extLst>
              <a:ext uri="{FF2B5EF4-FFF2-40B4-BE49-F238E27FC236}">
                <a16:creationId xmlns:a16="http://schemas.microsoft.com/office/drawing/2014/main" id="{77E96CB3-F7F2-1478-CFAC-D0853BD0AC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57055"/>
            <a:ext cx="3319633" cy="720565"/>
          </a:xfrm>
          <a:prstGeom prst="rect">
            <a:avLst/>
          </a:prstGeom>
        </p:spPr>
      </p:pic>
      <p:sp>
        <p:nvSpPr>
          <p:cNvPr id="9" name="Obdĺžnik 8">
            <a:extLst>
              <a:ext uri="{FF2B5EF4-FFF2-40B4-BE49-F238E27FC236}">
                <a16:creationId xmlns:a16="http://schemas.microsoft.com/office/drawing/2014/main" id="{1BFECAAE-E12B-DC0E-5368-53703C64BCCD}"/>
              </a:ext>
            </a:extLst>
          </p:cNvPr>
          <p:cNvSpPr/>
          <p:nvPr/>
        </p:nvSpPr>
        <p:spPr>
          <a:xfrm>
            <a:off x="9523119" y="453203"/>
            <a:ext cx="22788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Tento projekt sa realizuje vďaka podpore z Európskeho sociálneho fondu a Európskeho fondu regionálneho rozvoja v rámci Operačného programu Ľudské zdroje, </a:t>
            </a:r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hlinkClick r:id="rId4"/>
              </a:rPr>
              <a:t>www.esf.gov.sk</a:t>
            </a:r>
            <a:endParaRPr lang="sk-SK" sz="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03AED1C8-4E33-D0BA-43F7-A8E03ECC5518}"/>
              </a:ext>
            </a:extLst>
          </p:cNvPr>
          <p:cNvSpPr txBox="1">
            <a:spLocks/>
          </p:cNvSpPr>
          <p:nvPr/>
        </p:nvSpPr>
        <p:spPr>
          <a:xfrm>
            <a:off x="729758" y="464354"/>
            <a:ext cx="1667440" cy="511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RODINNÉ </a:t>
            </a:r>
            <a:b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PORADNE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2C0A9A7C-F2AA-19DD-8866-DB770218856F}"/>
              </a:ext>
            </a:extLst>
          </p:cNvPr>
          <p:cNvSpPr txBox="1">
            <a:spLocks/>
          </p:cNvSpPr>
          <p:nvPr/>
        </p:nvSpPr>
        <p:spPr>
          <a:xfrm>
            <a:off x="739908" y="279191"/>
            <a:ext cx="1667440" cy="216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9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Národný projekt</a:t>
            </a:r>
          </a:p>
        </p:txBody>
      </p:sp>
      <p:sp>
        <p:nvSpPr>
          <p:cNvPr id="12" name="Obdélník 7">
            <a:extLst>
              <a:ext uri="{FF2B5EF4-FFF2-40B4-BE49-F238E27FC236}">
                <a16:creationId xmlns:a16="http://schemas.microsoft.com/office/drawing/2014/main" id="{D27BA050-8B06-0762-30F1-08C5D75C6CE8}"/>
              </a:ext>
            </a:extLst>
          </p:cNvPr>
          <p:cNvSpPr/>
          <p:nvPr/>
        </p:nvSpPr>
        <p:spPr>
          <a:xfrm>
            <a:off x="1887987" y="426797"/>
            <a:ext cx="209653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poradensko-psychologické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služby pre jednotlivcov,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páry a rodiny</a:t>
            </a:r>
          </a:p>
        </p:txBody>
      </p:sp>
      <p:pic>
        <p:nvPicPr>
          <p:cNvPr id="14" name="Obrázok 13">
            <a:extLst>
              <a:ext uri="{FF2B5EF4-FFF2-40B4-BE49-F238E27FC236}">
                <a16:creationId xmlns:a16="http://schemas.microsoft.com/office/drawing/2014/main" id="{5A41E98B-ECCC-BC04-EEA8-6AD30A09844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223" y="279191"/>
            <a:ext cx="798745" cy="798429"/>
          </a:xfrm>
          <a:prstGeom prst="rect">
            <a:avLst/>
          </a:prstGeom>
        </p:spPr>
      </p:pic>
      <p:sp>
        <p:nvSpPr>
          <p:cNvPr id="16" name="Nadpis 1">
            <a:extLst>
              <a:ext uri="{FF2B5EF4-FFF2-40B4-BE49-F238E27FC236}">
                <a16:creationId xmlns:a16="http://schemas.microsoft.com/office/drawing/2014/main" id="{391A1F04-4538-23AF-3404-959FC045F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1349"/>
            <a:ext cx="10662205" cy="554658"/>
          </a:xfrm>
        </p:spPr>
        <p:txBody>
          <a:bodyPr>
            <a:noAutofit/>
          </a:bodyPr>
          <a:lstStyle/>
          <a:p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Arial"/>
                <a:ea typeface="ＭＳ Ｐゴシック" charset="0"/>
                <a:cs typeface="Arial"/>
              </a:rPr>
              <a:t>Medzinárodné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Arial"/>
                <a:ea typeface="ＭＳ Ｐゴシック" charset="0"/>
                <a:cs typeface="Arial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Arial"/>
                <a:ea typeface="ＭＳ Ｐゴシック" charset="0"/>
                <a:cs typeface="Arial"/>
              </a:rPr>
              <a:t>profesijné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Arial"/>
                <a:ea typeface="ＭＳ Ｐゴシック" charset="0"/>
                <a:cs typeface="Arial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Arial"/>
                <a:ea typeface="ＭＳ Ｐゴシック" charset="0"/>
                <a:cs typeface="Arial"/>
              </a:rPr>
              <a:t>organizácie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Arial"/>
                <a:ea typeface="ＭＳ Ｐゴシック" charset="0"/>
                <a:cs typeface="Arial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Arial"/>
                <a:ea typeface="ＭＳ Ｐゴシック" charset="0"/>
                <a:cs typeface="Arial"/>
              </a:rPr>
              <a:t>counselingu</a:t>
            </a:r>
            <a:endParaRPr lang="sk-SK" sz="3200" b="1" dirty="0">
              <a:solidFill>
                <a:srgbClr val="244FA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odnadpis 2">
            <a:extLst>
              <a:ext uri="{FF2B5EF4-FFF2-40B4-BE49-F238E27FC236}">
                <a16:creationId xmlns:a16="http://schemas.microsoft.com/office/drawing/2014/main" id="{1E4A7BA7-92B9-FC56-03A4-578A9EFE17C3}"/>
              </a:ext>
            </a:extLst>
          </p:cNvPr>
          <p:cNvSpPr txBox="1">
            <a:spLocks/>
          </p:cNvSpPr>
          <p:nvPr/>
        </p:nvSpPr>
        <p:spPr>
          <a:xfrm>
            <a:off x="10165052" y="6386009"/>
            <a:ext cx="1630699" cy="340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sk-SK" sz="1200" dirty="0">
                <a:solidFill>
                  <a:srgbClr val="244FA3"/>
                </a:solidFill>
              </a:rPr>
              <a:t>13. september 2023</a:t>
            </a:r>
          </a:p>
        </p:txBody>
      </p:sp>
    </p:spTree>
    <p:extLst>
      <p:ext uri="{BB962C8B-B14F-4D97-AF65-F5344CB8AC3E}">
        <p14:creationId xmlns:p14="http://schemas.microsoft.com/office/powerpoint/2010/main" val="347351736"/>
      </p:ext>
    </p:extLst>
  </p:cSld>
  <p:clrMapOvr>
    <a:masterClrMapping/>
  </p:clrMapOvr>
  <p:transition spd="slow">
    <p:strips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dĺžnik 17">
            <a:extLst>
              <a:ext uri="{FF2B5EF4-FFF2-40B4-BE49-F238E27FC236}">
                <a16:creationId xmlns:a16="http://schemas.microsoft.com/office/drawing/2014/main" id="{12BAEB64-0A4A-AE4A-34C2-09B89C8D7CAB}"/>
              </a:ext>
            </a:extLst>
          </p:cNvPr>
          <p:cNvSpPr/>
          <p:nvPr/>
        </p:nvSpPr>
        <p:spPr>
          <a:xfrm>
            <a:off x="838200" y="1234462"/>
            <a:ext cx="10310091" cy="5632774"/>
          </a:xfrm>
          <a:prstGeom prst="rect">
            <a:avLst/>
          </a:prstGeom>
          <a:gradFill flip="none" rotWithShape="1">
            <a:gsLst>
              <a:gs pos="0">
                <a:srgbClr val="D3DEF5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7E21544-5DE3-90D7-0783-A4D0FFA1D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6007"/>
            <a:ext cx="10515600" cy="4681993"/>
          </a:xfrm>
        </p:spPr>
        <p:txBody>
          <a:bodyPr>
            <a:normAutofit/>
          </a:bodyPr>
          <a:lstStyle/>
          <a:p>
            <a:pPr marL="0" indent="0" algn="just" fontAlgn="base">
              <a:lnSpc>
                <a:spcPct val="120000"/>
              </a:lnSpc>
              <a:buClr>
                <a:srgbClr val="244FA3"/>
              </a:buClr>
              <a:buNone/>
            </a:pP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pPr marL="0" indent="0" algn="just" fontAlgn="base">
              <a:lnSpc>
                <a:spcPct val="120000"/>
              </a:lnSpc>
              <a:buClr>
                <a:srgbClr val="244FA3"/>
              </a:buClr>
              <a:buNone/>
            </a:pPr>
            <a:endParaRPr lang="sk-SK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2520A57-ACE6-45A0-A36B-F94908F1455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328" y="471991"/>
            <a:ext cx="364620" cy="445899"/>
          </a:xfrm>
          <a:prstGeom prst="rect">
            <a:avLst/>
          </a:prstGeom>
        </p:spPr>
      </p:pic>
      <p:pic>
        <p:nvPicPr>
          <p:cNvPr id="8" name="Obrázek 11" descr="4loga.jpg">
            <a:extLst>
              <a:ext uri="{FF2B5EF4-FFF2-40B4-BE49-F238E27FC236}">
                <a16:creationId xmlns:a16="http://schemas.microsoft.com/office/drawing/2014/main" id="{77E96CB3-F7F2-1478-CFAC-D0853BD0AC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57055"/>
            <a:ext cx="3319633" cy="720565"/>
          </a:xfrm>
          <a:prstGeom prst="rect">
            <a:avLst/>
          </a:prstGeom>
        </p:spPr>
      </p:pic>
      <p:sp>
        <p:nvSpPr>
          <p:cNvPr id="9" name="Obdĺžnik 8">
            <a:extLst>
              <a:ext uri="{FF2B5EF4-FFF2-40B4-BE49-F238E27FC236}">
                <a16:creationId xmlns:a16="http://schemas.microsoft.com/office/drawing/2014/main" id="{1BFECAAE-E12B-DC0E-5368-53703C64BCCD}"/>
              </a:ext>
            </a:extLst>
          </p:cNvPr>
          <p:cNvSpPr/>
          <p:nvPr/>
        </p:nvSpPr>
        <p:spPr>
          <a:xfrm>
            <a:off x="9523119" y="453203"/>
            <a:ext cx="22788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Tento projekt sa realizuje vďaka podpore z Európskeho sociálneho fondu a Európskeho fondu regionálneho rozvoja v rámci Operačného programu Ľudské zdroje, </a:t>
            </a:r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hlinkClick r:id="rId4"/>
              </a:rPr>
              <a:t>www.esf.gov.sk</a:t>
            </a:r>
            <a:endParaRPr lang="sk-SK" sz="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03AED1C8-4E33-D0BA-43F7-A8E03ECC5518}"/>
              </a:ext>
            </a:extLst>
          </p:cNvPr>
          <p:cNvSpPr txBox="1">
            <a:spLocks/>
          </p:cNvSpPr>
          <p:nvPr/>
        </p:nvSpPr>
        <p:spPr>
          <a:xfrm>
            <a:off x="729758" y="464354"/>
            <a:ext cx="1667440" cy="511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RODINNÉ </a:t>
            </a:r>
            <a:b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PORADNE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2C0A9A7C-F2AA-19DD-8866-DB770218856F}"/>
              </a:ext>
            </a:extLst>
          </p:cNvPr>
          <p:cNvSpPr txBox="1">
            <a:spLocks/>
          </p:cNvSpPr>
          <p:nvPr/>
        </p:nvSpPr>
        <p:spPr>
          <a:xfrm>
            <a:off x="739908" y="279191"/>
            <a:ext cx="1667440" cy="216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9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Národný projekt</a:t>
            </a:r>
          </a:p>
        </p:txBody>
      </p:sp>
      <p:sp>
        <p:nvSpPr>
          <p:cNvPr id="12" name="Obdélník 7">
            <a:extLst>
              <a:ext uri="{FF2B5EF4-FFF2-40B4-BE49-F238E27FC236}">
                <a16:creationId xmlns:a16="http://schemas.microsoft.com/office/drawing/2014/main" id="{D27BA050-8B06-0762-30F1-08C5D75C6CE8}"/>
              </a:ext>
            </a:extLst>
          </p:cNvPr>
          <p:cNvSpPr/>
          <p:nvPr/>
        </p:nvSpPr>
        <p:spPr>
          <a:xfrm>
            <a:off x="1887987" y="426797"/>
            <a:ext cx="209653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poradensko-psychologické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služby pre jednotlivcov,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páry a rodiny</a:t>
            </a:r>
          </a:p>
        </p:txBody>
      </p:sp>
      <p:pic>
        <p:nvPicPr>
          <p:cNvPr id="14" name="Obrázok 13">
            <a:extLst>
              <a:ext uri="{FF2B5EF4-FFF2-40B4-BE49-F238E27FC236}">
                <a16:creationId xmlns:a16="http://schemas.microsoft.com/office/drawing/2014/main" id="{5A41E98B-ECCC-BC04-EEA8-6AD30A09844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223" y="279191"/>
            <a:ext cx="798745" cy="798429"/>
          </a:xfrm>
          <a:prstGeom prst="rect">
            <a:avLst/>
          </a:prstGeom>
        </p:spPr>
      </p:pic>
      <p:sp>
        <p:nvSpPr>
          <p:cNvPr id="16" name="Nadpis 1">
            <a:extLst>
              <a:ext uri="{FF2B5EF4-FFF2-40B4-BE49-F238E27FC236}">
                <a16:creationId xmlns:a16="http://schemas.microsoft.com/office/drawing/2014/main" id="{391A1F04-4538-23AF-3404-959FC045F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1964"/>
            <a:ext cx="10662205" cy="934043"/>
          </a:xfrm>
        </p:spPr>
        <p:txBody>
          <a:bodyPr>
            <a:noAutofit/>
          </a:bodyPr>
          <a:lstStyle/>
          <a:p>
            <a:b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Globálny pohľad na profesiu COUNSELORA </a:t>
            </a:r>
            <a:b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k-SK" sz="3200" b="1" dirty="0">
              <a:solidFill>
                <a:srgbClr val="244FA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odnadpis 2">
            <a:extLst>
              <a:ext uri="{FF2B5EF4-FFF2-40B4-BE49-F238E27FC236}">
                <a16:creationId xmlns:a16="http://schemas.microsoft.com/office/drawing/2014/main" id="{1E4A7BA7-92B9-FC56-03A4-578A9EFE17C3}"/>
              </a:ext>
            </a:extLst>
          </p:cNvPr>
          <p:cNvSpPr txBox="1">
            <a:spLocks/>
          </p:cNvSpPr>
          <p:nvPr/>
        </p:nvSpPr>
        <p:spPr>
          <a:xfrm>
            <a:off x="10165052" y="6386009"/>
            <a:ext cx="1630699" cy="340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sk-SK" sz="1200" dirty="0">
                <a:solidFill>
                  <a:srgbClr val="244FA3"/>
                </a:solidFill>
              </a:rPr>
              <a:t>13. september 2023</a:t>
            </a:r>
          </a:p>
        </p:txBody>
      </p:sp>
      <p:pic>
        <p:nvPicPr>
          <p:cNvPr id="2" name="Obrázok 1">
            <a:extLst>
              <a:ext uri="{FF2B5EF4-FFF2-40B4-BE49-F238E27FC236}">
                <a16:creationId xmlns:a16="http://schemas.microsoft.com/office/drawing/2014/main" id="{4672EA0A-E5E2-CD18-C7E7-FECE4798CBE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64873" y="2412840"/>
            <a:ext cx="2301185" cy="1996462"/>
          </a:xfrm>
          <a:prstGeom prst="rect">
            <a:avLst/>
          </a:prstGeom>
        </p:spPr>
      </p:pic>
      <p:pic>
        <p:nvPicPr>
          <p:cNvPr id="4" name="Obrázok 3">
            <a:extLst>
              <a:ext uri="{FF2B5EF4-FFF2-40B4-BE49-F238E27FC236}">
                <a16:creationId xmlns:a16="http://schemas.microsoft.com/office/drawing/2014/main" id="{5589C9E7-8D8A-F91F-A500-ED9C0630985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33462" y="2310500"/>
            <a:ext cx="2318537" cy="2159653"/>
          </a:xfrm>
          <a:prstGeom prst="rect">
            <a:avLst/>
          </a:prstGeom>
        </p:spPr>
      </p:pic>
      <p:pic>
        <p:nvPicPr>
          <p:cNvPr id="5" name="Obrázok 4">
            <a:extLst>
              <a:ext uri="{FF2B5EF4-FFF2-40B4-BE49-F238E27FC236}">
                <a16:creationId xmlns:a16="http://schemas.microsoft.com/office/drawing/2014/main" id="{AED120CF-ADC8-4A38-A546-3AF984F3697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36252" y="4556909"/>
            <a:ext cx="2239288" cy="2279664"/>
          </a:xfrm>
          <a:prstGeom prst="rect">
            <a:avLst/>
          </a:prstGeom>
        </p:spPr>
      </p:pic>
      <p:pic>
        <p:nvPicPr>
          <p:cNvPr id="13" name="Obrázok 12">
            <a:extLst>
              <a:ext uri="{FF2B5EF4-FFF2-40B4-BE49-F238E27FC236}">
                <a16:creationId xmlns:a16="http://schemas.microsoft.com/office/drawing/2014/main" id="{4854B732-EF75-6F53-85CF-F23D7B69975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96000" y="4541088"/>
            <a:ext cx="2431869" cy="2295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227584"/>
      </p:ext>
    </p:extLst>
  </p:cSld>
  <p:clrMapOvr>
    <a:masterClrMapping/>
  </p:clrMapOvr>
  <p:transition spd="slow">
    <p:strips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dĺžnik 17">
            <a:extLst>
              <a:ext uri="{FF2B5EF4-FFF2-40B4-BE49-F238E27FC236}">
                <a16:creationId xmlns:a16="http://schemas.microsoft.com/office/drawing/2014/main" id="{12BAEB64-0A4A-AE4A-34C2-09B89C8D7CAB}"/>
              </a:ext>
            </a:extLst>
          </p:cNvPr>
          <p:cNvSpPr/>
          <p:nvPr/>
        </p:nvSpPr>
        <p:spPr>
          <a:xfrm>
            <a:off x="0" y="1234462"/>
            <a:ext cx="12192000" cy="5630728"/>
          </a:xfrm>
          <a:prstGeom prst="rect">
            <a:avLst/>
          </a:prstGeom>
          <a:gradFill flip="none" rotWithShape="1">
            <a:gsLst>
              <a:gs pos="0">
                <a:srgbClr val="D3DEF5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Nadpis 1">
            <a:extLst>
              <a:ext uri="{FF2B5EF4-FFF2-40B4-BE49-F238E27FC236}">
                <a16:creationId xmlns:a16="http://schemas.microsoft.com/office/drawing/2014/main" id="{391A1F04-4538-23AF-3404-959FC045F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33236"/>
            <a:ext cx="10515600" cy="1117600"/>
          </a:xfrm>
        </p:spPr>
        <p:txBody>
          <a:bodyPr>
            <a:noAutofit/>
          </a:bodyPr>
          <a:lstStyle/>
          <a:p>
            <a: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Východiská pre profesiu </a:t>
            </a:r>
            <a:r>
              <a:rPr lang="sk-SK" sz="3200" b="1" dirty="0" err="1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counselingu</a:t>
            </a:r>
            <a: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 Slovensku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7E21544-5DE3-90D7-0783-A4D0FFA1D1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715491"/>
            <a:ext cx="5181600" cy="3461472"/>
          </a:xfrm>
        </p:spPr>
        <p:txBody>
          <a:bodyPr>
            <a:normAutofit fontScale="85000" lnSpcReduction="20000"/>
          </a:bodyPr>
          <a:lstStyle/>
          <a:p>
            <a:pPr marL="0" indent="0" algn="just" fontAlgn="base">
              <a:lnSpc>
                <a:spcPct val="120000"/>
              </a:lnSpc>
              <a:buClr>
                <a:srgbClr val="244FA3"/>
              </a:buClr>
              <a:buNone/>
            </a:pPr>
            <a:r>
              <a:rPr lang="sk-SK" b="1" dirty="0">
                <a:solidFill>
                  <a:srgbClr val="FF0000"/>
                </a:solidFill>
              </a:rPr>
              <a:t>Komu?</a:t>
            </a:r>
          </a:p>
          <a:p>
            <a:pPr marL="0" indent="0" algn="just" fontAlgn="base">
              <a:lnSpc>
                <a:spcPct val="120000"/>
              </a:lnSpc>
              <a:buClr>
                <a:srgbClr val="244FA3"/>
              </a:buClr>
              <a:buNone/>
            </a:pPr>
            <a:endParaRPr lang="sk-SK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 algn="just" fontAlgn="base">
              <a:lnSpc>
                <a:spcPct val="120000"/>
              </a:lnSpc>
              <a:buClr>
                <a:srgbClr val="244FA3"/>
              </a:buClr>
              <a:buNone/>
            </a:pPr>
            <a:r>
              <a:rPr lang="sk-SK" dirty="0">
                <a:solidFill>
                  <a:schemeClr val="bg2">
                    <a:lumMod val="10000"/>
                  </a:schemeClr>
                </a:solidFill>
              </a:rPr>
              <a:t>Dôležité rysy slovenskej kultúry: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</a:pPr>
            <a:r>
              <a:rPr lang="sk-SK" b="1" dirty="0">
                <a:solidFill>
                  <a:srgbClr val="244FA3"/>
                </a:solidFill>
              </a:rPr>
              <a:t>silná kohézia rodiny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</a:pPr>
            <a:r>
              <a:rPr lang="sk-SK" b="1" dirty="0">
                <a:solidFill>
                  <a:srgbClr val="244FA3"/>
                </a:solidFill>
              </a:rPr>
              <a:t>spiritualita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</a:pPr>
            <a:r>
              <a:rPr lang="sk-SK" b="1" dirty="0">
                <a:solidFill>
                  <a:srgbClr val="244FA3"/>
                </a:solidFill>
              </a:rPr>
              <a:t>existenciálna identita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</a:pPr>
            <a:endParaRPr lang="sk-SK" b="1" dirty="0">
              <a:solidFill>
                <a:srgbClr val="244FA3"/>
              </a:solidFill>
            </a:endParaRP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endParaRPr lang="sk-SK" dirty="0">
              <a:solidFill>
                <a:srgbClr val="002060"/>
              </a:solidFill>
            </a:endParaRP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endParaRPr lang="sk-SK" dirty="0">
              <a:solidFill>
                <a:schemeClr val="bg2">
                  <a:lumMod val="10000"/>
                </a:schemeClr>
              </a:solidFill>
            </a:endParaRP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endParaRPr lang="sk-SK" dirty="0">
              <a:solidFill>
                <a:schemeClr val="bg2">
                  <a:lumMod val="10000"/>
                </a:schemeClr>
              </a:solidFill>
            </a:endParaRP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endParaRPr lang="sk-SK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0AE459FF-C44C-597C-74F8-DF7496BA63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550789"/>
            <a:ext cx="5181600" cy="3626174"/>
          </a:xfrm>
        </p:spPr>
        <p:txBody>
          <a:bodyPr>
            <a:normAutofit fontScale="85000" lnSpcReduction="20000"/>
          </a:bodyPr>
          <a:lstStyle/>
          <a:p>
            <a:pPr marL="0" indent="0" algn="just" fontAlgn="base">
              <a:lnSpc>
                <a:spcPct val="120000"/>
              </a:lnSpc>
              <a:buClr>
                <a:srgbClr val="244FA3"/>
              </a:buClr>
              <a:buNone/>
            </a:pPr>
            <a:r>
              <a:rPr lang="sk-SK" b="1" dirty="0">
                <a:solidFill>
                  <a:srgbClr val="FF0000"/>
                </a:solidFill>
              </a:rPr>
              <a:t>Kde?</a:t>
            </a:r>
          </a:p>
          <a:p>
            <a:pPr marL="0" indent="0" algn="just" fontAlgn="base">
              <a:lnSpc>
                <a:spcPct val="120000"/>
              </a:lnSpc>
              <a:buClr>
                <a:srgbClr val="244FA3"/>
              </a:buClr>
              <a:buNone/>
            </a:pPr>
            <a:endParaRPr lang="sk-SK" dirty="0"/>
          </a:p>
          <a:p>
            <a:pPr marL="0" indent="0" algn="just" fontAlgn="base">
              <a:lnSpc>
                <a:spcPct val="120000"/>
              </a:lnSpc>
              <a:buClr>
                <a:srgbClr val="244FA3"/>
              </a:buClr>
              <a:buNone/>
            </a:pPr>
            <a:r>
              <a:rPr lang="sk-SK" dirty="0"/>
              <a:t>Sociálna a personálna situácia: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</a:pPr>
            <a:r>
              <a:rPr lang="sk-SK" b="1" dirty="0">
                <a:solidFill>
                  <a:schemeClr val="accent1">
                    <a:lumMod val="75000"/>
                  </a:schemeClr>
                </a:solidFill>
              </a:rPr>
              <a:t>rodina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</a:pPr>
            <a:r>
              <a:rPr lang="sk-SK" b="1" dirty="0">
                <a:solidFill>
                  <a:schemeClr val="accent1">
                    <a:lumMod val="75000"/>
                  </a:schemeClr>
                </a:solidFill>
              </a:rPr>
              <a:t>seniori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</a:pPr>
            <a:r>
              <a:rPr lang="sk-SK" b="1" dirty="0">
                <a:solidFill>
                  <a:schemeClr val="accent1">
                    <a:lumMod val="75000"/>
                  </a:schemeClr>
                </a:solidFill>
              </a:rPr>
              <a:t>mladí ľudia</a:t>
            </a:r>
          </a:p>
          <a:p>
            <a:pPr algn="just" fontAlgn="base">
              <a:lnSpc>
                <a:spcPct val="120000"/>
              </a:lnSpc>
              <a:buClr>
                <a:srgbClr val="244FA3"/>
              </a:buClr>
            </a:pPr>
            <a:r>
              <a:rPr lang="sk-SK" b="1" dirty="0">
                <a:solidFill>
                  <a:schemeClr val="accent1">
                    <a:lumMod val="75000"/>
                  </a:schemeClr>
                </a:solidFill>
              </a:rPr>
              <a:t>duchovná služba</a:t>
            </a:r>
          </a:p>
          <a:p>
            <a:endParaRPr lang="sk-SK" dirty="0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2520A57-ACE6-45A0-A36B-F94908F1455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328" y="471991"/>
            <a:ext cx="364620" cy="445899"/>
          </a:xfrm>
          <a:prstGeom prst="rect">
            <a:avLst/>
          </a:prstGeom>
        </p:spPr>
      </p:pic>
      <p:pic>
        <p:nvPicPr>
          <p:cNvPr id="8" name="Obrázek 11" descr="4loga.jpg">
            <a:extLst>
              <a:ext uri="{FF2B5EF4-FFF2-40B4-BE49-F238E27FC236}">
                <a16:creationId xmlns:a16="http://schemas.microsoft.com/office/drawing/2014/main" id="{77E96CB3-F7F2-1478-CFAC-D0853BD0AC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57055"/>
            <a:ext cx="3319633" cy="720565"/>
          </a:xfrm>
          <a:prstGeom prst="rect">
            <a:avLst/>
          </a:prstGeom>
        </p:spPr>
      </p:pic>
      <p:sp>
        <p:nvSpPr>
          <p:cNvPr id="9" name="Obdĺžnik 8">
            <a:extLst>
              <a:ext uri="{FF2B5EF4-FFF2-40B4-BE49-F238E27FC236}">
                <a16:creationId xmlns:a16="http://schemas.microsoft.com/office/drawing/2014/main" id="{1BFECAAE-E12B-DC0E-5368-53703C64BCCD}"/>
              </a:ext>
            </a:extLst>
          </p:cNvPr>
          <p:cNvSpPr/>
          <p:nvPr/>
        </p:nvSpPr>
        <p:spPr>
          <a:xfrm>
            <a:off x="9523119" y="453203"/>
            <a:ext cx="22788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Tento projekt sa realizuje vďaka podpore z Európskeho sociálneho fondu a Európskeho fondu regionálneho rozvoja v rámci Operačného programu Ľudské zdroje, </a:t>
            </a:r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hlinkClick r:id="rId4"/>
              </a:rPr>
              <a:t>www.esf.gov.sk</a:t>
            </a:r>
            <a:endParaRPr lang="sk-SK" sz="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03AED1C8-4E33-D0BA-43F7-A8E03ECC5518}"/>
              </a:ext>
            </a:extLst>
          </p:cNvPr>
          <p:cNvSpPr txBox="1">
            <a:spLocks/>
          </p:cNvSpPr>
          <p:nvPr/>
        </p:nvSpPr>
        <p:spPr>
          <a:xfrm>
            <a:off x="729758" y="464354"/>
            <a:ext cx="1667440" cy="511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RODINNÉ </a:t>
            </a:r>
            <a:b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PORADNE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2C0A9A7C-F2AA-19DD-8866-DB770218856F}"/>
              </a:ext>
            </a:extLst>
          </p:cNvPr>
          <p:cNvSpPr txBox="1">
            <a:spLocks/>
          </p:cNvSpPr>
          <p:nvPr/>
        </p:nvSpPr>
        <p:spPr>
          <a:xfrm>
            <a:off x="739908" y="279191"/>
            <a:ext cx="1667440" cy="216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9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Národný projekt</a:t>
            </a:r>
          </a:p>
        </p:txBody>
      </p:sp>
      <p:sp>
        <p:nvSpPr>
          <p:cNvPr id="12" name="Obdélník 7">
            <a:extLst>
              <a:ext uri="{FF2B5EF4-FFF2-40B4-BE49-F238E27FC236}">
                <a16:creationId xmlns:a16="http://schemas.microsoft.com/office/drawing/2014/main" id="{D27BA050-8B06-0762-30F1-08C5D75C6CE8}"/>
              </a:ext>
            </a:extLst>
          </p:cNvPr>
          <p:cNvSpPr/>
          <p:nvPr/>
        </p:nvSpPr>
        <p:spPr>
          <a:xfrm>
            <a:off x="1887987" y="426797"/>
            <a:ext cx="209653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poradensko-psychologické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služby pre jednotlivcov,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páry a rodiny</a:t>
            </a:r>
          </a:p>
        </p:txBody>
      </p:sp>
      <p:pic>
        <p:nvPicPr>
          <p:cNvPr id="14" name="Obrázok 13">
            <a:extLst>
              <a:ext uri="{FF2B5EF4-FFF2-40B4-BE49-F238E27FC236}">
                <a16:creationId xmlns:a16="http://schemas.microsoft.com/office/drawing/2014/main" id="{5A41E98B-ECCC-BC04-EEA8-6AD30A09844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223" y="279191"/>
            <a:ext cx="798745" cy="798429"/>
          </a:xfrm>
          <a:prstGeom prst="rect">
            <a:avLst/>
          </a:prstGeom>
        </p:spPr>
      </p:pic>
      <p:sp>
        <p:nvSpPr>
          <p:cNvPr id="20" name="Podnadpis 2">
            <a:extLst>
              <a:ext uri="{FF2B5EF4-FFF2-40B4-BE49-F238E27FC236}">
                <a16:creationId xmlns:a16="http://schemas.microsoft.com/office/drawing/2014/main" id="{1E4A7BA7-92B9-FC56-03A4-578A9EFE17C3}"/>
              </a:ext>
            </a:extLst>
          </p:cNvPr>
          <p:cNvSpPr txBox="1">
            <a:spLocks/>
          </p:cNvSpPr>
          <p:nvPr/>
        </p:nvSpPr>
        <p:spPr>
          <a:xfrm>
            <a:off x="10165052" y="6386009"/>
            <a:ext cx="1630699" cy="340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sk-SK" sz="1200" dirty="0">
                <a:solidFill>
                  <a:srgbClr val="244FA3"/>
                </a:solidFill>
              </a:rPr>
              <a:t>13. september 2023</a:t>
            </a:r>
          </a:p>
        </p:txBody>
      </p:sp>
    </p:spTree>
    <p:extLst>
      <p:ext uri="{BB962C8B-B14F-4D97-AF65-F5344CB8AC3E}">
        <p14:creationId xmlns:p14="http://schemas.microsoft.com/office/powerpoint/2010/main" val="2980031012"/>
      </p:ext>
    </p:extLst>
  </p:cSld>
  <p:clrMapOvr>
    <a:masterClrMapping/>
  </p:clrMapOvr>
  <p:transition spd="slow">
    <p:strips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dĺžnik 17">
            <a:extLst>
              <a:ext uri="{FF2B5EF4-FFF2-40B4-BE49-F238E27FC236}">
                <a16:creationId xmlns:a16="http://schemas.microsoft.com/office/drawing/2014/main" id="{12BAEB64-0A4A-AE4A-34C2-09B89C8D7CAB}"/>
              </a:ext>
            </a:extLst>
          </p:cNvPr>
          <p:cNvSpPr/>
          <p:nvPr/>
        </p:nvSpPr>
        <p:spPr>
          <a:xfrm>
            <a:off x="0" y="1225226"/>
            <a:ext cx="12192000" cy="5630728"/>
          </a:xfrm>
          <a:prstGeom prst="rect">
            <a:avLst/>
          </a:prstGeom>
          <a:gradFill flip="none" rotWithShape="1">
            <a:gsLst>
              <a:gs pos="0">
                <a:srgbClr val="D3DEF5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Nadpis 1">
            <a:extLst>
              <a:ext uri="{FF2B5EF4-FFF2-40B4-BE49-F238E27FC236}">
                <a16:creationId xmlns:a16="http://schemas.microsoft.com/office/drawing/2014/main" id="{391A1F04-4538-23AF-3404-959FC045F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245" y="1511515"/>
            <a:ext cx="10365509" cy="720565"/>
          </a:xfrm>
        </p:spPr>
        <p:txBody>
          <a:bodyPr>
            <a:noAutofit/>
          </a:bodyPr>
          <a:lstStyle/>
          <a:p>
            <a: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Východiská pre profesiu </a:t>
            </a:r>
            <a:r>
              <a:rPr lang="sk-SK" sz="3200" b="1" dirty="0" err="1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counseling</a:t>
            </a:r>
            <a:r>
              <a:rPr lang="sk-SK" sz="3200" b="1" dirty="0">
                <a:solidFill>
                  <a:srgbClr val="244FA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 Slovensku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7E21544-5DE3-90D7-0783-A4D0FFA1D1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550789"/>
            <a:ext cx="5181600" cy="36261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k-SK" b="1" dirty="0">
                <a:solidFill>
                  <a:srgbClr val="FF0000"/>
                </a:solidFill>
              </a:rPr>
              <a:t>Ako?</a:t>
            </a:r>
          </a:p>
          <a:p>
            <a:pPr marL="0" indent="0">
              <a:buNone/>
            </a:pPr>
            <a:endParaRPr lang="sk-SK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k-SK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Aké sú možnosti realizácie na Slovensku:</a:t>
            </a:r>
          </a:p>
          <a:p>
            <a:r>
              <a:rPr lang="sk-SK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odbore sociálna práca</a:t>
            </a:r>
          </a:p>
          <a:p>
            <a:r>
              <a:rPr lang="sk-SK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akreditácia nového študijného programu</a:t>
            </a:r>
          </a:p>
          <a:p>
            <a:r>
              <a:rPr lang="sk-SK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etablovanie novej pracovnej pozície</a:t>
            </a:r>
          </a:p>
          <a:p>
            <a:endParaRPr lang="sk-SK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endParaRPr lang="sk-SK" dirty="0">
              <a:solidFill>
                <a:schemeClr val="bg2">
                  <a:lumMod val="10000"/>
                </a:schemeClr>
              </a:solidFill>
            </a:endParaRP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endParaRPr lang="sk-SK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19607B24-D303-8D6D-9340-A08DF469B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550789"/>
            <a:ext cx="5181600" cy="36261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k-SK" b="1" dirty="0">
                <a:solidFill>
                  <a:srgbClr val="FF0000"/>
                </a:solidFill>
              </a:rPr>
              <a:t>Čo?</a:t>
            </a:r>
          </a:p>
          <a:p>
            <a:pPr marL="0" indent="0">
              <a:buNone/>
            </a:pPr>
            <a:endParaRPr lang="sk-SK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k-SK" dirty="0"/>
              <a:t>Aký profesionálny prístup a metodiku využiť:</a:t>
            </a:r>
          </a:p>
          <a:p>
            <a:r>
              <a:rPr lang="sk-SK" b="1" dirty="0">
                <a:solidFill>
                  <a:schemeClr val="accent1">
                    <a:lumMod val="75000"/>
                  </a:schemeClr>
                </a:solidFill>
              </a:rPr>
              <a:t>Know-how v spolupráci so zahraničnými partnermi (UCF Florida, US; ASPIC, IT)</a:t>
            </a:r>
            <a:endParaRPr lang="sk-SK" dirty="0">
              <a:solidFill>
                <a:srgbClr val="002060"/>
              </a:solidFill>
            </a:endParaRPr>
          </a:p>
          <a:p>
            <a:pPr algn="just" fontAlgn="base">
              <a:lnSpc>
                <a:spcPct val="120000"/>
              </a:lnSpc>
              <a:buClr>
                <a:srgbClr val="244FA3"/>
              </a:buClr>
              <a:buFont typeface="Wingdings" panose="05000000000000000000" pitchFamily="2" charset="2"/>
              <a:buChar char="§"/>
            </a:pPr>
            <a:endParaRPr lang="sk-SK" dirty="0">
              <a:solidFill>
                <a:schemeClr val="bg2">
                  <a:lumMod val="10000"/>
                </a:schemeClr>
              </a:solidFill>
            </a:endParaRPr>
          </a:p>
          <a:p>
            <a:endParaRPr lang="sk-SK" dirty="0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2520A57-ACE6-45A0-A36B-F94908F1455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328" y="471991"/>
            <a:ext cx="364620" cy="445899"/>
          </a:xfrm>
          <a:prstGeom prst="rect">
            <a:avLst/>
          </a:prstGeom>
        </p:spPr>
      </p:pic>
      <p:pic>
        <p:nvPicPr>
          <p:cNvPr id="8" name="Obrázek 11" descr="4loga.jpg">
            <a:extLst>
              <a:ext uri="{FF2B5EF4-FFF2-40B4-BE49-F238E27FC236}">
                <a16:creationId xmlns:a16="http://schemas.microsoft.com/office/drawing/2014/main" id="{77E96CB3-F7F2-1478-CFAC-D0853BD0AC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57055"/>
            <a:ext cx="3319633" cy="720565"/>
          </a:xfrm>
          <a:prstGeom prst="rect">
            <a:avLst/>
          </a:prstGeom>
        </p:spPr>
      </p:pic>
      <p:sp>
        <p:nvSpPr>
          <p:cNvPr id="9" name="Obdĺžnik 8">
            <a:extLst>
              <a:ext uri="{FF2B5EF4-FFF2-40B4-BE49-F238E27FC236}">
                <a16:creationId xmlns:a16="http://schemas.microsoft.com/office/drawing/2014/main" id="{1BFECAAE-E12B-DC0E-5368-53703C64BCCD}"/>
              </a:ext>
            </a:extLst>
          </p:cNvPr>
          <p:cNvSpPr/>
          <p:nvPr/>
        </p:nvSpPr>
        <p:spPr>
          <a:xfrm>
            <a:off x="9523119" y="453203"/>
            <a:ext cx="22788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Tento projekt sa realizuje vďaka podpore z Európskeho sociálneho fondu a Európskeho fondu regionálneho rozvoja v rámci Operačného programu Ľudské zdroje, </a:t>
            </a:r>
            <a:r>
              <a:rPr lang="sk-SK" sz="700" dirty="0">
                <a:solidFill>
                  <a:prstClr val="black"/>
                </a:solidFill>
                <a:latin typeface="Arial" pitchFamily="34" charset="0"/>
                <a:cs typeface="Arial" pitchFamily="34" charset="0"/>
                <a:hlinkClick r:id="rId4"/>
              </a:rPr>
              <a:t>www.esf.gov.sk</a:t>
            </a:r>
            <a:endParaRPr lang="sk-SK" sz="7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03AED1C8-4E33-D0BA-43F7-A8E03ECC5518}"/>
              </a:ext>
            </a:extLst>
          </p:cNvPr>
          <p:cNvSpPr txBox="1">
            <a:spLocks/>
          </p:cNvSpPr>
          <p:nvPr/>
        </p:nvSpPr>
        <p:spPr>
          <a:xfrm>
            <a:off x="729758" y="464354"/>
            <a:ext cx="1667440" cy="5110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RODINNÉ </a:t>
            </a:r>
            <a:b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sk-SK" sz="1600" dirty="0">
                <a:solidFill>
                  <a:srgbClr val="0070C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PORADNE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2C0A9A7C-F2AA-19DD-8866-DB770218856F}"/>
              </a:ext>
            </a:extLst>
          </p:cNvPr>
          <p:cNvSpPr txBox="1">
            <a:spLocks/>
          </p:cNvSpPr>
          <p:nvPr/>
        </p:nvSpPr>
        <p:spPr>
          <a:xfrm>
            <a:off x="739908" y="279191"/>
            <a:ext cx="1667440" cy="216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k-SK" sz="9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Národný projekt</a:t>
            </a:r>
          </a:p>
        </p:txBody>
      </p:sp>
      <p:sp>
        <p:nvSpPr>
          <p:cNvPr id="12" name="Obdélník 7">
            <a:extLst>
              <a:ext uri="{FF2B5EF4-FFF2-40B4-BE49-F238E27FC236}">
                <a16:creationId xmlns:a16="http://schemas.microsoft.com/office/drawing/2014/main" id="{D27BA050-8B06-0762-30F1-08C5D75C6CE8}"/>
              </a:ext>
            </a:extLst>
          </p:cNvPr>
          <p:cNvSpPr/>
          <p:nvPr/>
        </p:nvSpPr>
        <p:spPr>
          <a:xfrm>
            <a:off x="1887987" y="426797"/>
            <a:ext cx="209653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poradensko-psychologické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služby pre jednotlivcov,</a:t>
            </a:r>
          </a:p>
          <a:p>
            <a:pPr defTabSz="914400"/>
            <a:r>
              <a:rPr lang="sk-SK" sz="9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páry a rodiny</a:t>
            </a:r>
          </a:p>
        </p:txBody>
      </p:sp>
      <p:pic>
        <p:nvPicPr>
          <p:cNvPr id="14" name="Obrázok 13">
            <a:extLst>
              <a:ext uri="{FF2B5EF4-FFF2-40B4-BE49-F238E27FC236}">
                <a16:creationId xmlns:a16="http://schemas.microsoft.com/office/drawing/2014/main" id="{5A41E98B-ECCC-BC04-EEA8-6AD30A09844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223" y="279191"/>
            <a:ext cx="798745" cy="798429"/>
          </a:xfrm>
          <a:prstGeom prst="rect">
            <a:avLst/>
          </a:prstGeom>
        </p:spPr>
      </p:pic>
      <p:sp>
        <p:nvSpPr>
          <p:cNvPr id="20" name="Podnadpis 2">
            <a:extLst>
              <a:ext uri="{FF2B5EF4-FFF2-40B4-BE49-F238E27FC236}">
                <a16:creationId xmlns:a16="http://schemas.microsoft.com/office/drawing/2014/main" id="{1E4A7BA7-92B9-FC56-03A4-578A9EFE17C3}"/>
              </a:ext>
            </a:extLst>
          </p:cNvPr>
          <p:cNvSpPr txBox="1">
            <a:spLocks/>
          </p:cNvSpPr>
          <p:nvPr/>
        </p:nvSpPr>
        <p:spPr>
          <a:xfrm>
            <a:off x="10165052" y="6386009"/>
            <a:ext cx="1630699" cy="340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sk-SK" sz="1200" dirty="0">
                <a:solidFill>
                  <a:srgbClr val="244FA3"/>
                </a:solidFill>
              </a:rPr>
              <a:t>13. september 2023</a:t>
            </a:r>
          </a:p>
        </p:txBody>
      </p:sp>
    </p:spTree>
    <p:extLst>
      <p:ext uri="{BB962C8B-B14F-4D97-AF65-F5344CB8AC3E}">
        <p14:creationId xmlns:p14="http://schemas.microsoft.com/office/powerpoint/2010/main" val="3419998321"/>
      </p:ext>
    </p:extLst>
  </p:cSld>
  <p:clrMapOvr>
    <a:masterClrMapping/>
  </p:clrMapOvr>
  <p:transition spd="slow">
    <p:strips/>
  </p:transition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1298</TotalTime>
  <Words>1893</Words>
  <Application>Microsoft Office PowerPoint</Application>
  <PresentationFormat>Širokouhlá</PresentationFormat>
  <Paragraphs>236</Paragraphs>
  <Slides>18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Motív Office</vt:lpstr>
      <vt:lpstr>Možnosti counselingu v rodinnom poradenstve, dilemy a východiská</vt:lpstr>
      <vt:lpstr>Obsah prezentácie</vt:lpstr>
      <vt:lpstr>Hlavný cieľ prezentácie</vt:lpstr>
      <vt:lpstr>Čo je counseling?</vt:lpstr>
      <vt:lpstr>História vzniku counselingu</vt:lpstr>
      <vt:lpstr>Medzinárodné profesijné organizácie counselingu</vt:lpstr>
      <vt:lpstr> Globálny pohľad na profesiu COUNSELORA  </vt:lpstr>
      <vt:lpstr>Východiská pre profesiu counselingu na Slovensku</vt:lpstr>
      <vt:lpstr>Východiská pre profesiu counseling na Slovensku</vt:lpstr>
      <vt:lpstr>Možnosti uplatnenia counselingu v rámci pomoci rodinám</vt:lpstr>
      <vt:lpstr>Možnosti uplatnenia counselingu v  rámci pomoci rodinám</vt:lpstr>
      <vt:lpstr>Možnosti uplatnenia counselingu pri pomoci rodinám - PREČO COUSELING?</vt:lpstr>
      <vt:lpstr>Možnosti uplatnenia counselingu pri pomoci rodinám – CESTA ETABLOVANIA COUNSELINGU V SR</vt:lpstr>
      <vt:lpstr> Možnosti uplatnenia counselingu pri pomoci rodinám – CESTA ETABLOVANIA COUNSELINGU V SR </vt:lpstr>
      <vt:lpstr>Možnosti uplatnenia counselingu pri pomoci rodinám – CESTA ETABLOVANIA COUNSELINGU V SR</vt:lpstr>
      <vt:lpstr>Možnosti uplatnenia counselingu pri pomoci rodinám – CESTA ETABLOVANIA COUNSELINGU V SR</vt:lpstr>
      <vt:lpstr> Dilemy a východiská  </vt:lpstr>
      <vt:lpstr>Ďakujem Vám za pozornosť!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Názov prezentácie</dc:title>
  <dc:creator>Milan Kuruc</dc:creator>
  <cp:lastModifiedBy>Maria Smidova</cp:lastModifiedBy>
  <cp:revision>90</cp:revision>
  <dcterms:created xsi:type="dcterms:W3CDTF">2022-06-08T16:00:49Z</dcterms:created>
  <dcterms:modified xsi:type="dcterms:W3CDTF">2023-09-11T16:00:10Z</dcterms:modified>
</cp:coreProperties>
</file>